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76817"/>
  </p:normalViewPr>
  <p:slideViewPr>
    <p:cSldViewPr snapToGrid="0" snapToObjects="1">
      <p:cViewPr varScale="1">
        <p:scale>
          <a:sx n="121" d="100"/>
          <a:sy n="121" d="100"/>
        </p:scale>
        <p:origin x="5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7C8064-FCF3-2342-8EB3-3E54E7696B0E}" type="datetimeFigureOut">
              <a:rPr lang="en-US" smtClean="0"/>
              <a:t>10/15/19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00635C-C3C0-6B4E-A007-9014B2A2380C}" type="slidenum">
              <a:rPr lang="en-US" smtClean="0"/>
              <a:t>‹#›</a:t>
            </a:fld>
            <a:endParaRPr lang="en-US"/>
          </a:p>
        </p:txBody>
      </p:sp>
    </p:spTree>
    <p:extLst>
      <p:ext uri="{BB962C8B-B14F-4D97-AF65-F5344CB8AC3E}">
        <p14:creationId xmlns:p14="http://schemas.microsoft.com/office/powerpoint/2010/main" val="370395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have explored a lot of ways to build </a:t>
            </a:r>
          </a:p>
          <a:p>
            <a:r>
              <a:rPr lang="en-US" sz="1200" b="0" i="0" kern="1200" dirty="0">
                <a:solidFill>
                  <a:schemeClr val="tx1"/>
                </a:solidFill>
                <a:effectLst/>
                <a:latin typeface="+mn-lt"/>
                <a:ea typeface="+mn-ea"/>
                <a:cs typeface="+mn-cs"/>
              </a:rPr>
              <a:t>vector representations for words or for some pieces of text. </a:t>
            </a:r>
          </a:p>
          <a:p>
            <a:r>
              <a:rPr lang="en-US" sz="1200" b="0" i="0" kern="1200" dirty="0">
                <a:solidFill>
                  <a:schemeClr val="tx1"/>
                </a:solidFill>
                <a:effectLst/>
                <a:latin typeface="+mn-lt"/>
                <a:ea typeface="+mn-ea"/>
                <a:cs typeface="+mn-cs"/>
              </a:rPr>
              <a:t>This lesson is about topic modeling. </a:t>
            </a:r>
          </a:p>
          <a:p>
            <a:r>
              <a:rPr lang="en-US" sz="1200" b="0" i="0" kern="1200" dirty="0">
                <a:solidFill>
                  <a:schemeClr val="tx1"/>
                </a:solidFill>
                <a:effectLst/>
                <a:latin typeface="+mn-lt"/>
                <a:ea typeface="+mn-ea"/>
                <a:cs typeface="+mn-cs"/>
              </a:rPr>
              <a:t>Topic modeling is an alternative way to </a:t>
            </a:r>
          </a:p>
          <a:p>
            <a:r>
              <a:rPr lang="en-US" sz="1200" b="0" i="0" kern="1200" dirty="0">
                <a:solidFill>
                  <a:schemeClr val="tx1"/>
                </a:solidFill>
                <a:effectLst/>
                <a:latin typeface="+mn-lt"/>
                <a:ea typeface="+mn-ea"/>
                <a:cs typeface="+mn-cs"/>
              </a:rPr>
              <a:t>build vector representations for your document collections</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1</a:t>
            </a:fld>
            <a:endParaRPr lang="en-US"/>
          </a:p>
        </p:txBody>
      </p:sp>
    </p:spTree>
    <p:extLst>
      <p:ext uri="{BB962C8B-B14F-4D97-AF65-F5344CB8AC3E}">
        <p14:creationId xmlns:p14="http://schemas.microsoft.com/office/powerpoint/2010/main" val="1548516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 matrix way of thinking about this same model. </a:t>
            </a:r>
          </a:p>
          <a:p>
            <a:r>
              <a:rPr lang="en-US" sz="1200" b="0" i="0" kern="1200" dirty="0">
                <a:solidFill>
                  <a:schemeClr val="tx1"/>
                </a:solidFill>
                <a:effectLst/>
                <a:latin typeface="+mn-lt"/>
                <a:ea typeface="+mn-ea"/>
                <a:cs typeface="+mn-cs"/>
              </a:rPr>
              <a:t>You can imagine that you have some data which is just word document co-occurrences. </a:t>
            </a:r>
          </a:p>
          <a:p>
            <a:r>
              <a:rPr lang="en-US" sz="1200" b="0" i="0" kern="1200" dirty="0">
                <a:solidFill>
                  <a:schemeClr val="tx1"/>
                </a:solidFill>
                <a:effectLst/>
                <a:latin typeface="+mn-lt"/>
                <a:ea typeface="+mn-ea"/>
                <a:cs typeface="+mn-cs"/>
              </a:rPr>
              <a:t>So, you know how many times each word occurs in each document. </a:t>
            </a:r>
          </a:p>
          <a:p>
            <a:r>
              <a:rPr lang="en-US" sz="1200" b="0" i="0" kern="1200" dirty="0">
                <a:solidFill>
                  <a:schemeClr val="tx1"/>
                </a:solidFill>
                <a:effectLst/>
                <a:latin typeface="+mn-lt"/>
                <a:ea typeface="+mn-ea"/>
                <a:cs typeface="+mn-cs"/>
              </a:rPr>
              <a:t>That's why you can compute distributions. </a:t>
            </a:r>
          </a:p>
          <a:p>
            <a:r>
              <a:rPr lang="en-US" sz="1200" b="0" i="0" kern="1200" dirty="0">
                <a:solidFill>
                  <a:schemeClr val="tx1"/>
                </a:solidFill>
                <a:effectLst/>
                <a:latin typeface="+mn-lt"/>
                <a:ea typeface="+mn-ea"/>
                <a:cs typeface="+mn-cs"/>
              </a:rPr>
              <a:t>You can compute probabilities of words in documents. </a:t>
            </a:r>
          </a:p>
          <a:p>
            <a:r>
              <a:rPr lang="en-US" sz="1200" b="0" i="0" kern="1200" dirty="0">
                <a:solidFill>
                  <a:schemeClr val="tx1"/>
                </a:solidFill>
                <a:effectLst/>
                <a:latin typeface="+mn-lt"/>
                <a:ea typeface="+mn-ea"/>
                <a:cs typeface="+mn-cs"/>
              </a:rPr>
              <a:t>You just normalize those counts and that's it. </a:t>
            </a:r>
          </a:p>
          <a:p>
            <a:r>
              <a:rPr lang="en-US" sz="1200" b="0" i="0" kern="1200" dirty="0">
                <a:solidFill>
                  <a:schemeClr val="tx1"/>
                </a:solidFill>
                <a:effectLst/>
                <a:latin typeface="+mn-lt"/>
                <a:ea typeface="+mn-ea"/>
                <a:cs typeface="+mn-cs"/>
              </a:rPr>
              <a:t>Now you need to factorize this real matrix </a:t>
            </a:r>
          </a:p>
          <a:p>
            <a:r>
              <a:rPr lang="en-US" sz="1200" b="0" i="0" kern="1200" dirty="0">
                <a:solidFill>
                  <a:schemeClr val="tx1"/>
                </a:solidFill>
                <a:effectLst/>
                <a:latin typeface="+mn-lt"/>
                <a:ea typeface="+mn-ea"/>
                <a:cs typeface="+mn-cs"/>
              </a:rPr>
              <a:t>into two matrices of your parameters, Phi and Theta. </a:t>
            </a:r>
          </a:p>
          <a:p>
            <a:r>
              <a:rPr lang="en-US" sz="1200" b="0" i="0" kern="1200" dirty="0">
                <a:solidFill>
                  <a:schemeClr val="tx1"/>
                </a:solidFill>
                <a:effectLst/>
                <a:latin typeface="+mn-lt"/>
                <a:ea typeface="+mn-ea"/>
                <a:cs typeface="+mn-cs"/>
              </a:rPr>
              <a:t>One matrix, Phi matrix, </a:t>
            </a:r>
          </a:p>
          <a:p>
            <a:r>
              <a:rPr lang="en-US" sz="1200" b="0" i="0" kern="1200" dirty="0">
                <a:solidFill>
                  <a:schemeClr val="tx1"/>
                </a:solidFill>
                <a:effectLst/>
                <a:latin typeface="+mn-lt"/>
                <a:ea typeface="+mn-ea"/>
                <a:cs typeface="+mn-cs"/>
              </a:rPr>
              <a:t>is about probability distributions over words and </a:t>
            </a:r>
          </a:p>
          <a:p>
            <a:r>
              <a:rPr lang="en-US" sz="1200" b="0" i="0" kern="1200" dirty="0">
                <a:solidFill>
                  <a:schemeClr val="tx1"/>
                </a:solidFill>
                <a:effectLst/>
                <a:latin typeface="+mn-lt"/>
                <a:ea typeface="+mn-ea"/>
                <a:cs typeface="+mn-cs"/>
              </a:rPr>
              <a:t>Theta matrix contains probability distributions over topics. </a:t>
            </a:r>
          </a:p>
          <a:p>
            <a:r>
              <a:rPr lang="en-US" sz="1200" b="0" i="0" kern="1200" dirty="0">
                <a:solidFill>
                  <a:schemeClr val="tx1"/>
                </a:solidFill>
                <a:effectLst/>
                <a:latin typeface="+mn-lt"/>
                <a:ea typeface="+mn-ea"/>
                <a:cs typeface="+mn-cs"/>
              </a:rPr>
              <a:t>Actually every column in this matrix is a probability distribution. </a:t>
            </a:r>
          </a:p>
          <a:p>
            <a:r>
              <a:rPr lang="en-US" sz="1200" b="0" i="0" kern="1200" dirty="0">
                <a:solidFill>
                  <a:schemeClr val="tx1"/>
                </a:solidFill>
                <a:effectLst/>
                <a:latin typeface="+mn-lt"/>
                <a:ea typeface="+mn-ea"/>
                <a:cs typeface="+mn-cs"/>
              </a:rPr>
              <a:t>So, this is just a matrix form of the same formula in the top of the slide, </a:t>
            </a:r>
          </a:p>
          <a:p>
            <a:r>
              <a:rPr lang="en-US" sz="1200" b="0" i="0" kern="1200">
                <a:solidFill>
                  <a:schemeClr val="tx1"/>
                </a:solidFill>
                <a:effectLst/>
                <a:latin typeface="+mn-lt"/>
                <a:ea typeface="+mn-ea"/>
                <a:cs typeface="+mn-cs"/>
              </a:rPr>
              <a:t>and you can see that it holds just for one element and for any element obviously</a:t>
            </a:r>
          </a:p>
          <a:p>
            <a:endParaRPr lang="en-US"/>
          </a:p>
        </p:txBody>
      </p:sp>
      <p:sp>
        <p:nvSpPr>
          <p:cNvPr id="4" name="Slide Number Placeholder 3"/>
          <p:cNvSpPr>
            <a:spLocks noGrp="1"/>
          </p:cNvSpPr>
          <p:nvPr>
            <p:ph type="sldNum" sz="quarter" idx="5"/>
          </p:nvPr>
        </p:nvSpPr>
        <p:spPr/>
        <p:txBody>
          <a:bodyPr/>
          <a:lstStyle/>
          <a:p>
            <a:fld id="{AA00635C-C3C0-6B4E-A007-9014B2A2380C}" type="slidenum">
              <a:rPr lang="en-US" smtClean="0"/>
              <a:t>10</a:t>
            </a:fld>
            <a:endParaRPr lang="en-US"/>
          </a:p>
        </p:txBody>
      </p:sp>
    </p:spTree>
    <p:extLst>
      <p:ext uri="{BB962C8B-B14F-4D97-AF65-F5344CB8AC3E}">
        <p14:creationId xmlns:p14="http://schemas.microsoft.com/office/powerpoint/2010/main" val="3916709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 us understand how to train PLSA model.</a:t>
            </a:r>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11</a:t>
            </a:fld>
            <a:endParaRPr lang="en-US"/>
          </a:p>
        </p:txBody>
      </p:sp>
    </p:spTree>
    <p:extLst>
      <p:ext uri="{BB962C8B-B14F-4D97-AF65-F5344CB8AC3E}">
        <p14:creationId xmlns:p14="http://schemas.microsoft.com/office/powerpoint/2010/main" val="299077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just to recap, </a:t>
            </a:r>
          </a:p>
          <a:p>
            <a:r>
              <a:rPr lang="en-US" sz="1200" b="0" i="0" kern="1200" dirty="0">
                <a:solidFill>
                  <a:schemeClr val="tx1"/>
                </a:solidFill>
                <a:effectLst/>
                <a:latin typeface="+mn-lt"/>
                <a:ea typeface="+mn-ea"/>
                <a:cs typeface="+mn-cs"/>
              </a:rPr>
              <a:t>this is a topic model that predicts words in documents by a mixture of topics. </a:t>
            </a:r>
          </a:p>
          <a:p>
            <a:r>
              <a:rPr lang="en-US" sz="1200" b="0" i="0" kern="1200" dirty="0">
                <a:solidFill>
                  <a:schemeClr val="tx1"/>
                </a:solidFill>
                <a:effectLst/>
                <a:latin typeface="+mn-lt"/>
                <a:ea typeface="+mn-ea"/>
                <a:cs typeface="+mn-cs"/>
              </a:rPr>
              <a:t>So we have some parameters in this model. </a:t>
            </a:r>
          </a:p>
          <a:p>
            <a:r>
              <a:rPr lang="en-US" sz="1200" b="0" i="0" kern="1200" dirty="0">
                <a:solidFill>
                  <a:schemeClr val="tx1"/>
                </a:solidFill>
                <a:effectLst/>
                <a:latin typeface="+mn-lt"/>
                <a:ea typeface="+mn-ea"/>
                <a:cs typeface="+mn-cs"/>
              </a:rPr>
              <a:t>We have two kinds of probability distributions, </a:t>
            </a:r>
          </a:p>
          <a:p>
            <a:r>
              <a:rPr lang="en-US" sz="1200" b="0" i="0" kern="1200" dirty="0">
                <a:solidFill>
                  <a:schemeClr val="tx1"/>
                </a:solidFill>
                <a:effectLst/>
                <a:latin typeface="+mn-lt"/>
                <a:ea typeface="+mn-ea"/>
                <a:cs typeface="+mn-cs"/>
              </a:rPr>
              <a:t>phi parameters stand for probabilities of words and topics, </a:t>
            </a:r>
          </a:p>
          <a:p>
            <a:r>
              <a:rPr lang="en-US" sz="1200" b="0" i="0" kern="1200" dirty="0">
                <a:solidFill>
                  <a:schemeClr val="tx1"/>
                </a:solidFill>
                <a:effectLst/>
                <a:latin typeface="+mn-lt"/>
                <a:ea typeface="+mn-ea"/>
                <a:cs typeface="+mn-cs"/>
              </a:rPr>
              <a:t>and theta parameters stand for probabilities of topics and documents. </a:t>
            </a:r>
          </a:p>
          <a:p>
            <a:r>
              <a:rPr lang="en-US" sz="1200" b="0" i="0" kern="1200" dirty="0">
                <a:solidFill>
                  <a:schemeClr val="tx1"/>
                </a:solidFill>
                <a:effectLst/>
                <a:latin typeface="+mn-lt"/>
                <a:ea typeface="+mn-ea"/>
                <a:cs typeface="+mn-cs"/>
              </a:rPr>
              <a:t>Now, you have your probabilistic model of data, </a:t>
            </a:r>
          </a:p>
          <a:p>
            <a:r>
              <a:rPr lang="en-US" sz="1200" b="0" i="0" kern="1200" dirty="0">
                <a:solidFill>
                  <a:schemeClr val="tx1"/>
                </a:solidFill>
                <a:effectLst/>
                <a:latin typeface="+mn-lt"/>
                <a:ea typeface="+mn-ea"/>
                <a:cs typeface="+mn-cs"/>
              </a:rPr>
              <a:t>and you have your data. </a:t>
            </a:r>
          </a:p>
          <a:p>
            <a:r>
              <a:rPr lang="en-US" sz="1200" b="0" i="0" kern="1200" dirty="0">
                <a:solidFill>
                  <a:schemeClr val="tx1"/>
                </a:solidFill>
                <a:effectLst/>
                <a:latin typeface="+mn-lt"/>
                <a:ea typeface="+mn-ea"/>
                <a:cs typeface="+mn-cs"/>
              </a:rPr>
              <a:t>How do you train your models? </a:t>
            </a:r>
          </a:p>
          <a:p>
            <a:r>
              <a:rPr lang="en-US" sz="1200" b="0" i="0" kern="1200" dirty="0">
                <a:solidFill>
                  <a:schemeClr val="tx1"/>
                </a:solidFill>
                <a:effectLst/>
                <a:latin typeface="+mn-lt"/>
                <a:ea typeface="+mn-ea"/>
                <a:cs typeface="+mn-cs"/>
              </a:rPr>
              <a:t>So, how do you estimate the parameters? </a:t>
            </a:r>
          </a:p>
          <a:p>
            <a:r>
              <a:rPr lang="en-US" sz="1200" b="0" i="0" kern="1200" dirty="0">
                <a:solidFill>
                  <a:schemeClr val="tx1"/>
                </a:solidFill>
                <a:effectLst/>
                <a:latin typeface="+mn-lt"/>
                <a:ea typeface="+mn-ea"/>
                <a:cs typeface="+mn-cs"/>
              </a:rPr>
              <a:t>Likelihood maximization is something that always help us</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12</a:t>
            </a:fld>
            <a:endParaRPr lang="en-US"/>
          </a:p>
        </p:txBody>
      </p:sp>
    </p:spTree>
    <p:extLst>
      <p:ext uri="{BB962C8B-B14F-4D97-AF65-F5344CB8AC3E}">
        <p14:creationId xmlns:p14="http://schemas.microsoft.com/office/powerpoint/2010/main" val="119683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top line for this slide is the log-likelihood of our model, </a:t>
            </a:r>
          </a:p>
          <a:p>
            <a:r>
              <a:rPr lang="en-US" sz="1200" b="0" i="0" kern="1200" dirty="0">
                <a:solidFill>
                  <a:schemeClr val="tx1"/>
                </a:solidFill>
                <a:effectLst/>
                <a:latin typeface="+mn-lt"/>
                <a:ea typeface="+mn-ea"/>
                <a:cs typeface="+mn-cs"/>
              </a:rPr>
              <a:t>and we need to maximize this with the respect to our parameters. </a:t>
            </a:r>
          </a:p>
          <a:p>
            <a:r>
              <a:rPr lang="en-US" sz="1200" b="0" i="0" kern="1200" dirty="0">
                <a:solidFill>
                  <a:schemeClr val="tx1"/>
                </a:solidFill>
                <a:effectLst/>
                <a:latin typeface="+mn-lt"/>
                <a:ea typeface="+mn-ea"/>
                <a:cs typeface="+mn-cs"/>
              </a:rPr>
              <a:t>Now, let us do some modification in this formula. </a:t>
            </a:r>
          </a:p>
          <a:p>
            <a:r>
              <a:rPr lang="en-US" sz="1200" b="0" i="0" kern="1200" dirty="0">
                <a:solidFill>
                  <a:schemeClr val="tx1"/>
                </a:solidFill>
                <a:effectLst/>
                <a:latin typeface="+mn-lt"/>
                <a:ea typeface="+mn-ea"/>
                <a:cs typeface="+mn-cs"/>
              </a:rPr>
              <a:t>So first, let us apply logarithm, </a:t>
            </a:r>
          </a:p>
          <a:p>
            <a:r>
              <a:rPr lang="en-US" sz="1200" b="0" i="0" kern="1200" dirty="0">
                <a:solidFill>
                  <a:schemeClr val="tx1"/>
                </a:solidFill>
                <a:effectLst/>
                <a:latin typeface="+mn-lt"/>
                <a:ea typeface="+mn-ea"/>
                <a:cs typeface="+mn-cs"/>
              </a:rPr>
              <a:t>and we will have the sum of logarithms instead of the logarithm of the products. </a:t>
            </a:r>
          </a:p>
          <a:p>
            <a:r>
              <a:rPr lang="en-US" sz="1200" b="0" i="0" kern="1200" dirty="0">
                <a:solidFill>
                  <a:schemeClr val="tx1"/>
                </a:solidFill>
                <a:effectLst/>
                <a:latin typeface="+mn-lt"/>
                <a:ea typeface="+mn-ea"/>
                <a:cs typeface="+mn-cs"/>
              </a:rPr>
              <a:t>Then, let us just get rid of the probability of the document because </a:t>
            </a:r>
          </a:p>
          <a:p>
            <a:r>
              <a:rPr lang="en-US" sz="1200" b="0" i="0" kern="1200" dirty="0">
                <a:solidFill>
                  <a:schemeClr val="tx1"/>
                </a:solidFill>
                <a:effectLst/>
                <a:latin typeface="+mn-lt"/>
                <a:ea typeface="+mn-ea"/>
                <a:cs typeface="+mn-cs"/>
              </a:rPr>
              <a:t>the probability of the document does not depend on our parameters, </a:t>
            </a:r>
          </a:p>
          <a:p>
            <a:r>
              <a:rPr lang="en-US" sz="1200" b="0" i="0" kern="1200" dirty="0">
                <a:solidFill>
                  <a:schemeClr val="tx1"/>
                </a:solidFill>
                <a:effectLst/>
                <a:latin typeface="+mn-lt"/>
                <a:ea typeface="+mn-ea"/>
                <a:cs typeface="+mn-cs"/>
              </a:rPr>
              <a:t>which they do not even know how to model this pairs. </a:t>
            </a:r>
          </a:p>
          <a:p>
            <a:r>
              <a:rPr lang="en-US" sz="1200" b="0" i="0" kern="1200" dirty="0">
                <a:solidFill>
                  <a:schemeClr val="tx1"/>
                </a:solidFill>
                <a:effectLst/>
                <a:latin typeface="+mn-lt"/>
                <a:ea typeface="+mn-ea"/>
                <a:cs typeface="+mn-cs"/>
              </a:rPr>
              <a:t>So we just forget about them. </a:t>
            </a:r>
          </a:p>
          <a:p>
            <a:r>
              <a:rPr lang="en-US" sz="1200" b="0" i="0" kern="1200" dirty="0">
                <a:solidFill>
                  <a:schemeClr val="tx1"/>
                </a:solidFill>
                <a:effectLst/>
                <a:latin typeface="+mn-lt"/>
                <a:ea typeface="+mn-ea"/>
                <a:cs typeface="+mn-cs"/>
              </a:rPr>
              <a:t>What we care about is the probabilities of words in documents. </a:t>
            </a:r>
          </a:p>
          <a:p>
            <a:r>
              <a:rPr lang="en-US" sz="1200" b="0" i="0" kern="1200" dirty="0">
                <a:solidFill>
                  <a:schemeClr val="tx1"/>
                </a:solidFill>
                <a:effectLst/>
                <a:latin typeface="+mn-lt"/>
                <a:ea typeface="+mn-ea"/>
                <a:cs typeface="+mn-cs"/>
              </a:rPr>
              <a:t>So we substitute them by the sum of our topics. </a:t>
            </a:r>
          </a:p>
          <a:p>
            <a:r>
              <a:rPr lang="en-US" sz="1200" b="0" i="0" kern="1200" dirty="0">
                <a:solidFill>
                  <a:schemeClr val="tx1"/>
                </a:solidFill>
                <a:effectLst/>
                <a:latin typeface="+mn-lt"/>
                <a:ea typeface="+mn-ea"/>
                <a:cs typeface="+mn-cs"/>
              </a:rPr>
              <a:t>So this is what our model says. </a:t>
            </a:r>
          </a:p>
          <a:p>
            <a:r>
              <a:rPr lang="en-US" sz="1200" b="0" i="0" kern="1200" dirty="0">
                <a:solidFill>
                  <a:schemeClr val="tx1"/>
                </a:solidFill>
                <a:effectLst/>
                <a:latin typeface="+mn-lt"/>
                <a:ea typeface="+mn-ea"/>
                <a:cs typeface="+mn-cs"/>
              </a:rPr>
              <a:t>Great. So that's it. </a:t>
            </a:r>
          </a:p>
          <a:p>
            <a:r>
              <a:rPr lang="en-US" sz="1200" b="0" i="0" kern="1200" dirty="0">
                <a:solidFill>
                  <a:schemeClr val="tx1"/>
                </a:solidFill>
                <a:effectLst/>
                <a:latin typeface="+mn-lt"/>
                <a:ea typeface="+mn-ea"/>
                <a:cs typeface="+mn-cs"/>
              </a:rPr>
              <a:t>And we want to maximize this likelihood, </a:t>
            </a:r>
          </a:p>
          <a:p>
            <a:r>
              <a:rPr lang="en-US" sz="1200" b="0" i="0" kern="1200" dirty="0">
                <a:solidFill>
                  <a:schemeClr val="tx1"/>
                </a:solidFill>
                <a:effectLst/>
                <a:latin typeface="+mn-lt"/>
                <a:ea typeface="+mn-ea"/>
                <a:cs typeface="+mn-cs"/>
              </a:rPr>
              <a:t>and we need to remember about constraints. </a:t>
            </a:r>
          </a:p>
          <a:p>
            <a:r>
              <a:rPr lang="en-US" sz="1200" b="0" i="0" kern="1200" dirty="0">
                <a:solidFill>
                  <a:schemeClr val="tx1"/>
                </a:solidFill>
                <a:effectLst/>
                <a:latin typeface="+mn-lt"/>
                <a:ea typeface="+mn-ea"/>
                <a:cs typeface="+mn-cs"/>
              </a:rPr>
              <a:t>So our parameters are probabilities. </a:t>
            </a:r>
          </a:p>
          <a:p>
            <a:r>
              <a:rPr lang="en-US" sz="1200" b="0" i="0" kern="1200" dirty="0">
                <a:solidFill>
                  <a:schemeClr val="tx1"/>
                </a:solidFill>
                <a:effectLst/>
                <a:latin typeface="+mn-lt"/>
                <a:ea typeface="+mn-ea"/>
                <a:cs typeface="+mn-cs"/>
              </a:rPr>
              <a:t>That's why they need to be non-negative, </a:t>
            </a:r>
          </a:p>
          <a:p>
            <a:r>
              <a:rPr lang="en-US" sz="1200" b="0" i="0" kern="1200" dirty="0">
                <a:solidFill>
                  <a:schemeClr val="tx1"/>
                </a:solidFill>
                <a:effectLst/>
                <a:latin typeface="+mn-lt"/>
                <a:ea typeface="+mn-ea"/>
                <a:cs typeface="+mn-cs"/>
              </a:rPr>
              <a:t>and they need to be a normalized. </a:t>
            </a:r>
          </a:p>
          <a:p>
            <a:r>
              <a:rPr lang="en-US" sz="1200" b="0" i="0" kern="1200" dirty="0">
                <a:solidFill>
                  <a:schemeClr val="tx1"/>
                </a:solidFill>
                <a:effectLst/>
                <a:latin typeface="+mn-lt"/>
                <a:ea typeface="+mn-ea"/>
                <a:cs typeface="+mn-cs"/>
              </a:rPr>
              <a:t>Now, you can notice that this term that we need to maximize is not very nice. </a:t>
            </a:r>
          </a:p>
          <a:p>
            <a:r>
              <a:rPr lang="en-US" sz="1200" b="0" i="0" kern="1200" dirty="0">
                <a:solidFill>
                  <a:schemeClr val="tx1"/>
                </a:solidFill>
                <a:effectLst/>
                <a:latin typeface="+mn-lt"/>
                <a:ea typeface="+mn-ea"/>
                <a:cs typeface="+mn-cs"/>
              </a:rPr>
              <a:t>We have a logarithms for the sum, </a:t>
            </a:r>
          </a:p>
          <a:p>
            <a:r>
              <a:rPr lang="en-US" sz="1200" b="0" i="0" kern="1200" dirty="0">
                <a:solidFill>
                  <a:schemeClr val="tx1"/>
                </a:solidFill>
                <a:effectLst/>
                <a:latin typeface="+mn-lt"/>
                <a:ea typeface="+mn-ea"/>
                <a:cs typeface="+mn-cs"/>
              </a:rPr>
              <a:t>and this is something ugly that is not really clear how to maximize. </a:t>
            </a:r>
          </a:p>
          <a:p>
            <a:r>
              <a:rPr lang="en-US" sz="1200" b="0" i="0" kern="1200" dirty="0">
                <a:solidFill>
                  <a:schemeClr val="tx1"/>
                </a:solidFill>
                <a:effectLst/>
                <a:latin typeface="+mn-lt"/>
                <a:ea typeface="+mn-ea"/>
                <a:cs typeface="+mn-cs"/>
              </a:rPr>
              <a:t>But fortunately, we have EM-algorithm, </a:t>
            </a:r>
          </a:p>
          <a:p>
            <a:r>
              <a:rPr lang="en-US" sz="1200" b="0" i="0" kern="1200" dirty="0">
                <a:solidFill>
                  <a:schemeClr val="tx1"/>
                </a:solidFill>
                <a:effectLst/>
                <a:latin typeface="+mn-lt"/>
                <a:ea typeface="+mn-ea"/>
                <a:cs typeface="+mn-cs"/>
              </a:rPr>
              <a:t>you could hear about this algorithm in other course in our Specialization. </a:t>
            </a:r>
          </a:p>
          <a:p>
            <a:r>
              <a:rPr lang="en-US" sz="1200" b="0" i="0" kern="1200" dirty="0">
                <a:solidFill>
                  <a:schemeClr val="tx1"/>
                </a:solidFill>
                <a:effectLst/>
                <a:latin typeface="+mn-lt"/>
                <a:ea typeface="+mn-ea"/>
                <a:cs typeface="+mn-cs"/>
              </a:rPr>
              <a:t>But now, I want just to come to this algorithm intuitively. </a:t>
            </a:r>
          </a:p>
          <a:p>
            <a:r>
              <a:rPr lang="en-US" sz="1200" b="0" i="0" kern="1200" dirty="0">
                <a:solidFill>
                  <a:schemeClr val="tx1"/>
                </a:solidFill>
                <a:effectLst/>
                <a:latin typeface="+mn-lt"/>
                <a:ea typeface="+mn-ea"/>
                <a:cs typeface="+mn-cs"/>
              </a:rPr>
              <a:t>So let us start with some data</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13</a:t>
            </a:fld>
            <a:endParaRPr lang="en-US"/>
          </a:p>
        </p:txBody>
      </p:sp>
    </p:spTree>
    <p:extLst>
      <p:ext uri="{BB962C8B-B14F-4D97-AF65-F5344CB8AC3E}">
        <p14:creationId xmlns:p14="http://schemas.microsoft.com/office/powerpoint/2010/main" val="4284414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we are going to train our model on plain text. </a:t>
            </a:r>
          </a:p>
          <a:p>
            <a:r>
              <a:rPr lang="en-US" sz="1200" b="0" i="0" kern="1200" dirty="0">
                <a:solidFill>
                  <a:schemeClr val="tx1"/>
                </a:solidFill>
                <a:effectLst/>
                <a:latin typeface="+mn-lt"/>
                <a:ea typeface="+mn-ea"/>
                <a:cs typeface="+mn-cs"/>
              </a:rPr>
              <a:t>So this is everything of what we have. </a:t>
            </a:r>
          </a:p>
          <a:p>
            <a:r>
              <a:rPr lang="en-US" sz="1200" b="0" i="0" kern="1200" dirty="0">
                <a:solidFill>
                  <a:schemeClr val="tx1"/>
                </a:solidFill>
                <a:effectLst/>
                <a:latin typeface="+mn-lt"/>
                <a:ea typeface="+mn-ea"/>
                <a:cs typeface="+mn-cs"/>
              </a:rPr>
              <a:t>Now, let us remember that we know the generative model. </a:t>
            </a:r>
          </a:p>
          <a:p>
            <a:r>
              <a:rPr lang="en-US" sz="1200" b="0" i="0" kern="1200" dirty="0">
                <a:solidFill>
                  <a:schemeClr val="tx1"/>
                </a:solidFill>
                <a:effectLst/>
                <a:latin typeface="+mn-lt"/>
                <a:ea typeface="+mn-ea"/>
                <a:cs typeface="+mn-cs"/>
              </a:rPr>
              <a:t>So we assume that every word in this text has </a:t>
            </a:r>
          </a:p>
          <a:p>
            <a:r>
              <a:rPr lang="en-US" sz="1200" b="0" i="0" kern="1200" dirty="0">
                <a:solidFill>
                  <a:schemeClr val="tx1"/>
                </a:solidFill>
                <a:effectLst/>
                <a:latin typeface="+mn-lt"/>
                <a:ea typeface="+mn-ea"/>
                <a:cs typeface="+mn-cs"/>
              </a:rPr>
              <a:t>some one topic that was generated when we decided to reach what will be next. </a:t>
            </a:r>
          </a:p>
          <a:p>
            <a:r>
              <a:rPr lang="en-US" sz="1200" b="0" i="0" kern="1200" dirty="0">
                <a:solidFill>
                  <a:schemeClr val="tx1"/>
                </a:solidFill>
                <a:effectLst/>
                <a:latin typeface="+mn-lt"/>
                <a:ea typeface="+mn-ea"/>
                <a:cs typeface="+mn-cs"/>
              </a:rPr>
              <a:t>So let us pretend, just for a moment, </a:t>
            </a:r>
          </a:p>
          <a:p>
            <a:r>
              <a:rPr lang="en-US" sz="1200" b="0" i="0" kern="1200" dirty="0">
                <a:solidFill>
                  <a:schemeClr val="tx1"/>
                </a:solidFill>
                <a:effectLst/>
                <a:latin typeface="+mn-lt"/>
                <a:ea typeface="+mn-ea"/>
                <a:cs typeface="+mn-cs"/>
              </a:rPr>
              <a:t>just for one slide, </a:t>
            </a:r>
          </a:p>
          <a:p>
            <a:r>
              <a:rPr lang="en-US" sz="1200" b="0" i="0" kern="1200" dirty="0">
                <a:solidFill>
                  <a:schemeClr val="tx1"/>
                </a:solidFill>
                <a:effectLst/>
                <a:latin typeface="+mn-lt"/>
                <a:ea typeface="+mn-ea"/>
                <a:cs typeface="+mn-cs"/>
              </a:rPr>
              <a:t>that we know these topics</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14</a:t>
            </a:fld>
            <a:endParaRPr lang="en-US"/>
          </a:p>
        </p:txBody>
      </p:sp>
    </p:spTree>
    <p:extLst>
      <p:ext uri="{BB962C8B-B14F-4D97-AF65-F5344CB8AC3E}">
        <p14:creationId xmlns:p14="http://schemas.microsoft.com/office/powerpoint/2010/main" val="21146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let us pretend that we know that the words sky, raining, </a:t>
            </a:r>
          </a:p>
          <a:p>
            <a:r>
              <a:rPr lang="en-US" sz="1200" b="0" i="0" kern="1200" dirty="0">
                <a:solidFill>
                  <a:schemeClr val="tx1"/>
                </a:solidFill>
                <a:effectLst/>
                <a:latin typeface="+mn-lt"/>
                <a:ea typeface="+mn-ea"/>
                <a:cs typeface="+mn-cs"/>
              </a:rPr>
              <a:t>and clear up go from sub topic number 22, and that's it. </a:t>
            </a:r>
          </a:p>
          <a:p>
            <a:r>
              <a:rPr lang="en-US" sz="1200" b="0" i="0" kern="1200" dirty="0">
                <a:solidFill>
                  <a:schemeClr val="tx1"/>
                </a:solidFill>
                <a:effectLst/>
                <a:latin typeface="+mn-lt"/>
                <a:ea typeface="+mn-ea"/>
                <a:cs typeface="+mn-cs"/>
              </a:rPr>
              <a:t>So we know these assignments. </a:t>
            </a:r>
          </a:p>
          <a:p>
            <a:r>
              <a:rPr lang="en-US" sz="1200" b="0" i="0" kern="1200" dirty="0">
                <a:solidFill>
                  <a:schemeClr val="tx1"/>
                </a:solidFill>
                <a:effectLst/>
                <a:latin typeface="+mn-lt"/>
                <a:ea typeface="+mn-ea"/>
                <a:cs typeface="+mn-cs"/>
              </a:rPr>
              <a:t>How would you then calculate the probabilities of words in topics? </a:t>
            </a:r>
          </a:p>
          <a:p>
            <a:r>
              <a:rPr lang="en-US" sz="1200" b="0" i="0" kern="1200" dirty="0">
                <a:solidFill>
                  <a:schemeClr val="tx1"/>
                </a:solidFill>
                <a:effectLst/>
                <a:latin typeface="+mn-lt"/>
                <a:ea typeface="+mn-ea"/>
                <a:cs typeface="+mn-cs"/>
              </a:rPr>
              <a:t>So you know you have four words for this topic, </a:t>
            </a:r>
          </a:p>
          <a:p>
            <a:r>
              <a:rPr lang="en-US" sz="1200" b="0" i="0" kern="1200" dirty="0">
                <a:solidFill>
                  <a:schemeClr val="tx1"/>
                </a:solidFill>
                <a:effectLst/>
                <a:latin typeface="+mn-lt"/>
                <a:ea typeface="+mn-ea"/>
                <a:cs typeface="+mn-cs"/>
              </a:rPr>
              <a:t>and you want to calculate the probability of sky, let's say. </a:t>
            </a:r>
          </a:p>
          <a:p>
            <a:r>
              <a:rPr lang="en-US" sz="1200" b="0" i="0" kern="1200" dirty="0">
                <a:solidFill>
                  <a:schemeClr val="tx1"/>
                </a:solidFill>
                <a:effectLst/>
                <a:latin typeface="+mn-lt"/>
                <a:ea typeface="+mn-ea"/>
                <a:cs typeface="+mn-cs"/>
              </a:rPr>
              <a:t>This is how you do it. </a:t>
            </a:r>
          </a:p>
          <a:p>
            <a:r>
              <a:rPr lang="en-US" sz="1200" b="0" i="0" kern="1200" dirty="0">
                <a:solidFill>
                  <a:schemeClr val="tx1"/>
                </a:solidFill>
                <a:effectLst/>
                <a:latin typeface="+mn-lt"/>
                <a:ea typeface="+mn-ea"/>
                <a:cs typeface="+mn-cs"/>
              </a:rPr>
              <a:t>You just say, "Well, </a:t>
            </a:r>
          </a:p>
          <a:p>
            <a:r>
              <a:rPr lang="en-US" sz="1200" b="0" i="0" kern="1200" dirty="0">
                <a:solidFill>
                  <a:schemeClr val="tx1"/>
                </a:solidFill>
                <a:effectLst/>
                <a:latin typeface="+mn-lt"/>
                <a:ea typeface="+mn-ea"/>
                <a:cs typeface="+mn-cs"/>
              </a:rPr>
              <a:t>I like one word out of these four words. </a:t>
            </a:r>
          </a:p>
          <a:p>
            <a:r>
              <a:rPr lang="en-US" sz="1200" b="0" i="0" kern="1200" dirty="0">
                <a:solidFill>
                  <a:schemeClr val="tx1"/>
                </a:solidFill>
                <a:effectLst/>
                <a:latin typeface="+mn-lt"/>
                <a:ea typeface="+mn-ea"/>
                <a:cs typeface="+mn-cs"/>
              </a:rPr>
              <a:t>So the probability will be one divided by four." </a:t>
            </a:r>
          </a:p>
          <a:p>
            <a:r>
              <a:rPr lang="en-US" sz="1200" b="0" i="0" kern="1200" dirty="0">
                <a:solidFill>
                  <a:schemeClr val="tx1"/>
                </a:solidFill>
                <a:effectLst/>
                <a:latin typeface="+mn-lt"/>
                <a:ea typeface="+mn-ea"/>
                <a:cs typeface="+mn-cs"/>
              </a:rPr>
              <a:t>By NWT here, I denote the count of </a:t>
            </a:r>
          </a:p>
          <a:p>
            <a:r>
              <a:rPr lang="en-US" sz="1200" b="0" i="0" kern="1200" dirty="0">
                <a:solidFill>
                  <a:schemeClr val="tx1"/>
                </a:solidFill>
                <a:effectLst/>
                <a:latin typeface="+mn-lt"/>
                <a:ea typeface="+mn-ea"/>
                <a:cs typeface="+mn-cs"/>
              </a:rPr>
              <a:t>how many times this certain word was connected to this certain topic. </a:t>
            </a:r>
          </a:p>
          <a:p>
            <a:r>
              <a:rPr lang="en-US" sz="1200" b="0" i="0" kern="1200" dirty="0">
                <a:solidFill>
                  <a:schemeClr val="tx1"/>
                </a:solidFill>
                <a:effectLst/>
                <a:latin typeface="+mn-lt"/>
                <a:ea typeface="+mn-ea"/>
                <a:cs typeface="+mn-cs"/>
              </a:rPr>
              <a:t>So, can you imagine how would we evaluate the probability of </a:t>
            </a:r>
          </a:p>
          <a:p>
            <a:r>
              <a:rPr lang="en-US" sz="1200" b="0" i="0" kern="1200" dirty="0">
                <a:solidFill>
                  <a:schemeClr val="tx1"/>
                </a:solidFill>
                <a:effectLst/>
                <a:latin typeface="+mn-lt"/>
                <a:ea typeface="+mn-ea"/>
                <a:cs typeface="+mn-cs"/>
              </a:rPr>
              <a:t>topics in this document for this colorful case. </a:t>
            </a:r>
          </a:p>
          <a:p>
            <a:r>
              <a:rPr lang="en-US" sz="1200" b="0" i="0" kern="1200" dirty="0">
                <a:solidFill>
                  <a:schemeClr val="tx1"/>
                </a:solidFill>
                <a:effectLst/>
                <a:latin typeface="+mn-lt"/>
                <a:ea typeface="+mn-ea"/>
                <a:cs typeface="+mn-cs"/>
              </a:rPr>
              <a:t>Well, it's just the same. </a:t>
            </a:r>
          </a:p>
          <a:p>
            <a:r>
              <a:rPr lang="en-US" sz="1200" b="0" i="0" kern="1200" dirty="0">
                <a:solidFill>
                  <a:schemeClr val="tx1"/>
                </a:solidFill>
                <a:effectLst/>
                <a:latin typeface="+mn-lt"/>
                <a:ea typeface="+mn-ea"/>
                <a:cs typeface="+mn-cs"/>
              </a:rPr>
              <a:t>So we know that we have four words about this red topic, </a:t>
            </a:r>
          </a:p>
          <a:p>
            <a:r>
              <a:rPr lang="en-US" sz="1200" b="0" i="0" kern="1200" dirty="0">
                <a:solidFill>
                  <a:schemeClr val="tx1"/>
                </a:solidFill>
                <a:effectLst/>
                <a:latin typeface="+mn-lt"/>
                <a:ea typeface="+mn-ea"/>
                <a:cs typeface="+mn-cs"/>
              </a:rPr>
              <a:t>and we have 54 words in our document, </a:t>
            </a:r>
          </a:p>
          <a:p>
            <a:r>
              <a:rPr lang="en-US" sz="1200" b="0" i="0" kern="1200" dirty="0">
                <a:solidFill>
                  <a:schemeClr val="tx1"/>
                </a:solidFill>
                <a:effectLst/>
                <a:latin typeface="+mn-lt"/>
                <a:ea typeface="+mn-ea"/>
                <a:cs typeface="+mn-cs"/>
              </a:rPr>
              <a:t>that's why we have this probability for this example</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15</a:t>
            </a:fld>
            <a:endParaRPr lang="en-US"/>
          </a:p>
        </p:txBody>
      </p:sp>
    </p:spTree>
    <p:extLst>
      <p:ext uri="{BB962C8B-B14F-4D97-AF65-F5344CB8AC3E}">
        <p14:creationId xmlns:p14="http://schemas.microsoft.com/office/powerpoint/2010/main" val="1432661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unfortunately, life is not like this. </a:t>
            </a:r>
          </a:p>
          <a:p>
            <a:r>
              <a:rPr lang="en-US" sz="1200" b="0" i="0" kern="1200" dirty="0">
                <a:solidFill>
                  <a:schemeClr val="tx1"/>
                </a:solidFill>
                <a:effectLst/>
                <a:latin typeface="+mn-lt"/>
                <a:ea typeface="+mn-ea"/>
                <a:cs typeface="+mn-cs"/>
              </a:rPr>
              <a:t>We do not know this colorful topic assignments. </a:t>
            </a:r>
          </a:p>
          <a:p>
            <a:r>
              <a:rPr lang="en-US" sz="1200" b="0" i="0" kern="1200" dirty="0">
                <a:solidFill>
                  <a:schemeClr val="tx1"/>
                </a:solidFill>
                <a:effectLst/>
                <a:latin typeface="+mn-lt"/>
                <a:ea typeface="+mn-ea"/>
                <a:cs typeface="+mn-cs"/>
              </a:rPr>
              <a:t>What we have is just plain text. And that's a problem. </a:t>
            </a:r>
          </a:p>
          <a:p>
            <a:r>
              <a:rPr lang="en-US" sz="1200" b="0" i="0" kern="1200" dirty="0">
                <a:solidFill>
                  <a:schemeClr val="tx1"/>
                </a:solidFill>
                <a:effectLst/>
                <a:latin typeface="+mn-lt"/>
                <a:ea typeface="+mn-ea"/>
                <a:cs typeface="+mn-cs"/>
              </a:rPr>
              <a:t>But, can we somehow estimate those assignments? </a:t>
            </a:r>
          </a:p>
          <a:p>
            <a:r>
              <a:rPr lang="en-US" sz="1200" b="0" i="0" kern="1200" dirty="0">
                <a:solidFill>
                  <a:schemeClr val="tx1"/>
                </a:solidFill>
                <a:effectLst/>
                <a:latin typeface="+mn-lt"/>
                <a:ea typeface="+mn-ea"/>
                <a:cs typeface="+mn-cs"/>
              </a:rPr>
              <a:t>Can we somehow estimate the probabilities of the colors for every word? </a:t>
            </a:r>
          </a:p>
          <a:p>
            <a:r>
              <a:rPr lang="en-US" sz="1200" b="0" i="0" kern="1200" dirty="0">
                <a:solidFill>
                  <a:schemeClr val="tx1"/>
                </a:solidFill>
                <a:effectLst/>
                <a:latin typeface="+mn-lt"/>
                <a:ea typeface="+mn-ea"/>
                <a:cs typeface="+mn-cs"/>
              </a:rPr>
              <a:t>Yes we can. So, Bayes rule helps us here. </a:t>
            </a:r>
          </a:p>
          <a:p>
            <a:r>
              <a:rPr lang="en-US" sz="1200" b="0" i="0" kern="1200" dirty="0">
                <a:solidFill>
                  <a:schemeClr val="tx1"/>
                </a:solidFill>
                <a:effectLst/>
                <a:latin typeface="+mn-lt"/>
                <a:ea typeface="+mn-ea"/>
                <a:cs typeface="+mn-cs"/>
              </a:rPr>
              <a:t>What we can do, we can say that we need probabilities of topics for each word </a:t>
            </a:r>
          </a:p>
          <a:p>
            <a:r>
              <a:rPr lang="en-US" sz="1200" b="0" i="0" kern="1200" dirty="0">
                <a:solidFill>
                  <a:schemeClr val="tx1"/>
                </a:solidFill>
                <a:effectLst/>
                <a:latin typeface="+mn-lt"/>
                <a:ea typeface="+mn-ea"/>
                <a:cs typeface="+mn-cs"/>
              </a:rPr>
              <a:t>in each document and apply Bayes rule and product rule. </a:t>
            </a:r>
          </a:p>
          <a:p>
            <a:r>
              <a:rPr lang="en-US" sz="1200" b="0" i="0" kern="1200" dirty="0">
                <a:solidFill>
                  <a:schemeClr val="tx1"/>
                </a:solidFill>
                <a:effectLst/>
                <a:latin typeface="+mn-lt"/>
                <a:ea typeface="+mn-ea"/>
                <a:cs typeface="+mn-cs"/>
              </a:rPr>
              <a:t>So, to understand this, </a:t>
            </a:r>
          </a:p>
          <a:p>
            <a:r>
              <a:rPr lang="en-US" sz="1200" b="0" i="0" kern="1200" dirty="0">
                <a:solidFill>
                  <a:schemeClr val="tx1"/>
                </a:solidFill>
                <a:effectLst/>
                <a:latin typeface="+mn-lt"/>
                <a:ea typeface="+mn-ea"/>
                <a:cs typeface="+mn-cs"/>
              </a:rPr>
              <a:t>I just advise you to forget about D in all this formulas, </a:t>
            </a:r>
          </a:p>
          <a:p>
            <a:r>
              <a:rPr lang="en-US" sz="1200" b="0" i="0" kern="1200" dirty="0">
                <a:solidFill>
                  <a:schemeClr val="tx1"/>
                </a:solidFill>
                <a:effectLst/>
                <a:latin typeface="+mn-lt"/>
                <a:ea typeface="+mn-ea"/>
                <a:cs typeface="+mn-cs"/>
              </a:rPr>
              <a:t>and then everything will be very clear. </a:t>
            </a:r>
          </a:p>
          <a:p>
            <a:r>
              <a:rPr lang="en-US" sz="1200" b="0" i="0" kern="1200" dirty="0">
                <a:solidFill>
                  <a:schemeClr val="tx1"/>
                </a:solidFill>
                <a:effectLst/>
                <a:latin typeface="+mn-lt"/>
                <a:ea typeface="+mn-ea"/>
                <a:cs typeface="+mn-cs"/>
              </a:rPr>
              <a:t>So we just apply these two rules, </a:t>
            </a:r>
          </a:p>
          <a:p>
            <a:r>
              <a:rPr lang="en-US" sz="1200" b="0" i="0" kern="1200" dirty="0">
                <a:solidFill>
                  <a:schemeClr val="tx1"/>
                </a:solidFill>
                <a:effectLst/>
                <a:latin typeface="+mn-lt"/>
                <a:ea typeface="+mn-ea"/>
                <a:cs typeface="+mn-cs"/>
              </a:rPr>
              <a:t>and we get some estimates for probabilities of </a:t>
            </a:r>
          </a:p>
          <a:p>
            <a:r>
              <a:rPr lang="en-US" sz="1200" b="0" i="0" kern="1200" dirty="0">
                <a:solidFill>
                  <a:schemeClr val="tx1"/>
                </a:solidFill>
                <a:effectLst/>
                <a:latin typeface="+mn-lt"/>
                <a:ea typeface="+mn-ea"/>
                <a:cs typeface="+mn-cs"/>
              </a:rPr>
              <a:t>our hidden variables, probabilities of topics</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16</a:t>
            </a:fld>
            <a:endParaRPr lang="en-US"/>
          </a:p>
        </p:txBody>
      </p:sp>
    </p:spTree>
    <p:extLst>
      <p:ext uri="{BB962C8B-B14F-4D97-AF65-F5344CB8AC3E}">
        <p14:creationId xmlns:p14="http://schemas.microsoft.com/office/powerpoint/2010/main" val="364194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it's time to put everything together. </a:t>
            </a:r>
          </a:p>
          <a:p>
            <a:r>
              <a:rPr lang="en-US" sz="1200" b="0" i="0" kern="1200" dirty="0">
                <a:solidFill>
                  <a:schemeClr val="tx1"/>
                </a:solidFill>
                <a:effectLst/>
                <a:latin typeface="+mn-lt"/>
                <a:ea typeface="+mn-ea"/>
                <a:cs typeface="+mn-cs"/>
              </a:rPr>
              <a:t>So, we have EM-algorithm which has two steps, E-step and M-step. </a:t>
            </a:r>
          </a:p>
          <a:p>
            <a:r>
              <a:rPr lang="en-US" sz="1200" b="0" i="0" kern="1200" dirty="0">
                <a:solidFill>
                  <a:schemeClr val="tx1"/>
                </a:solidFill>
                <a:effectLst/>
                <a:latin typeface="+mn-lt"/>
                <a:ea typeface="+mn-ea"/>
                <a:cs typeface="+mn-cs"/>
              </a:rPr>
              <a:t>Each step is about estimating the probabilities of hidden variables, </a:t>
            </a:r>
          </a:p>
          <a:p>
            <a:r>
              <a:rPr lang="en-US" sz="1200" b="0" i="0" kern="1200" dirty="0">
                <a:solidFill>
                  <a:schemeClr val="tx1"/>
                </a:solidFill>
                <a:effectLst/>
                <a:latin typeface="+mn-lt"/>
                <a:ea typeface="+mn-ea"/>
                <a:cs typeface="+mn-cs"/>
              </a:rPr>
              <a:t>and this is what we have just discussed. </a:t>
            </a:r>
          </a:p>
          <a:p>
            <a:r>
              <a:rPr lang="en-US" sz="1200" b="0" i="0" kern="1200" dirty="0">
                <a:solidFill>
                  <a:schemeClr val="tx1"/>
                </a:solidFill>
                <a:effectLst/>
                <a:latin typeface="+mn-lt"/>
                <a:ea typeface="+mn-ea"/>
                <a:cs typeface="+mn-cs"/>
              </a:rPr>
              <a:t>M-step is about those updates for parameters. </a:t>
            </a:r>
          </a:p>
          <a:p>
            <a:r>
              <a:rPr lang="en-US" sz="1200" b="0" i="0" kern="1200" dirty="0">
                <a:solidFill>
                  <a:schemeClr val="tx1"/>
                </a:solidFill>
                <a:effectLst/>
                <a:latin typeface="+mn-lt"/>
                <a:ea typeface="+mn-ea"/>
                <a:cs typeface="+mn-cs"/>
              </a:rPr>
              <a:t>So we have discussed it for the simple case when we know the topics assignment exactly. </a:t>
            </a:r>
          </a:p>
          <a:p>
            <a:r>
              <a:rPr lang="en-US" sz="1200" b="0" i="0" kern="1200" dirty="0">
                <a:solidFill>
                  <a:schemeClr val="tx1"/>
                </a:solidFill>
                <a:effectLst/>
                <a:latin typeface="+mn-lt"/>
                <a:ea typeface="+mn-ea"/>
                <a:cs typeface="+mn-cs"/>
              </a:rPr>
              <a:t>Now, we do not know them exactly. </a:t>
            </a:r>
          </a:p>
          <a:p>
            <a:r>
              <a:rPr lang="en-US" sz="1200" b="0" i="0" kern="1200" dirty="0">
                <a:solidFill>
                  <a:schemeClr val="tx1"/>
                </a:solidFill>
                <a:effectLst/>
                <a:latin typeface="+mn-lt"/>
                <a:ea typeface="+mn-ea"/>
                <a:cs typeface="+mn-cs"/>
              </a:rPr>
              <a:t>So, it is a bit more complicated to compute NWT counts. </a:t>
            </a:r>
          </a:p>
          <a:p>
            <a:r>
              <a:rPr lang="en-US" sz="1200" b="0" i="0" kern="1200" dirty="0">
                <a:solidFill>
                  <a:schemeClr val="tx1"/>
                </a:solidFill>
                <a:effectLst/>
                <a:latin typeface="+mn-lt"/>
                <a:ea typeface="+mn-ea"/>
                <a:cs typeface="+mn-cs"/>
              </a:rPr>
              <a:t>This is not just how many times the word is connected with this topic, </a:t>
            </a:r>
          </a:p>
          <a:p>
            <a:r>
              <a:rPr lang="en-US" sz="1200" b="0" i="0" kern="1200" dirty="0">
                <a:solidFill>
                  <a:schemeClr val="tx1"/>
                </a:solidFill>
                <a:effectLst/>
                <a:latin typeface="+mn-lt"/>
                <a:ea typeface="+mn-ea"/>
                <a:cs typeface="+mn-cs"/>
              </a:rPr>
              <a:t>but it's still doable. </a:t>
            </a:r>
          </a:p>
          <a:p>
            <a:r>
              <a:rPr lang="en-US" sz="1200" b="0" i="0" kern="1200" dirty="0">
                <a:solidFill>
                  <a:schemeClr val="tx1"/>
                </a:solidFill>
                <a:effectLst/>
                <a:latin typeface="+mn-lt"/>
                <a:ea typeface="+mn-ea"/>
                <a:cs typeface="+mn-cs"/>
              </a:rPr>
              <a:t>So, we just take the words, </a:t>
            </a:r>
          </a:p>
          <a:p>
            <a:r>
              <a:rPr lang="en-US" sz="1200" b="0" i="0" kern="1200" dirty="0">
                <a:solidFill>
                  <a:schemeClr val="tx1"/>
                </a:solidFill>
                <a:effectLst/>
                <a:latin typeface="+mn-lt"/>
                <a:ea typeface="+mn-ea"/>
                <a:cs typeface="+mn-cs"/>
              </a:rPr>
              <a:t>we take the counts of the words, </a:t>
            </a:r>
          </a:p>
          <a:p>
            <a:r>
              <a:rPr lang="en-US" sz="1200" b="0" i="0" kern="1200" dirty="0">
                <a:solidFill>
                  <a:schemeClr val="tx1"/>
                </a:solidFill>
                <a:effectLst/>
                <a:latin typeface="+mn-lt"/>
                <a:ea typeface="+mn-ea"/>
                <a:cs typeface="+mn-cs"/>
              </a:rPr>
              <a:t>and we weight them with the probabilities that we know from the E-step. </a:t>
            </a:r>
          </a:p>
          <a:p>
            <a:r>
              <a:rPr lang="en-US" sz="1200" b="0" i="0" kern="1200" dirty="0">
                <a:solidFill>
                  <a:schemeClr val="tx1"/>
                </a:solidFill>
                <a:effectLst/>
                <a:latin typeface="+mn-lt"/>
                <a:ea typeface="+mn-ea"/>
                <a:cs typeface="+mn-cs"/>
              </a:rPr>
              <a:t>And that's how we get some estimates for NWT. </a:t>
            </a:r>
          </a:p>
          <a:p>
            <a:r>
              <a:rPr lang="en-US" sz="1200" b="0" i="0" kern="1200" dirty="0">
                <a:solidFill>
                  <a:schemeClr val="tx1"/>
                </a:solidFill>
                <a:effectLst/>
                <a:latin typeface="+mn-lt"/>
                <a:ea typeface="+mn-ea"/>
                <a:cs typeface="+mn-cs"/>
              </a:rPr>
              <a:t>So this is not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counter anymore. </a:t>
            </a:r>
          </a:p>
          <a:p>
            <a:r>
              <a:rPr lang="en-US" sz="1200" b="0" i="0" kern="1200" dirty="0">
                <a:solidFill>
                  <a:schemeClr val="tx1"/>
                </a:solidFill>
                <a:effectLst/>
                <a:latin typeface="+mn-lt"/>
                <a:ea typeface="+mn-ea"/>
                <a:cs typeface="+mn-cs"/>
              </a:rPr>
              <a:t>It has some flow to variable that still has the same meaning, </a:t>
            </a:r>
          </a:p>
          <a:p>
            <a:r>
              <a:rPr lang="en-US" sz="1200" b="0" i="0" kern="1200" dirty="0">
                <a:solidFill>
                  <a:schemeClr val="tx1"/>
                </a:solidFill>
                <a:effectLst/>
                <a:latin typeface="+mn-lt"/>
                <a:ea typeface="+mn-ea"/>
                <a:cs typeface="+mn-cs"/>
              </a:rPr>
              <a:t>still has the same intuition. </a:t>
            </a:r>
          </a:p>
          <a:p>
            <a:r>
              <a:rPr lang="en-US" sz="1200" b="0" i="0" kern="1200" dirty="0">
                <a:solidFill>
                  <a:schemeClr val="tx1"/>
                </a:solidFill>
                <a:effectLst/>
                <a:latin typeface="+mn-lt"/>
                <a:ea typeface="+mn-ea"/>
                <a:cs typeface="+mn-cs"/>
              </a:rPr>
              <a:t>So, the EM-algorithm is a super powerful technique, </a:t>
            </a:r>
          </a:p>
          <a:p>
            <a:r>
              <a:rPr lang="en-US" sz="1200" b="0" i="0" kern="1200" dirty="0">
                <a:solidFill>
                  <a:schemeClr val="tx1"/>
                </a:solidFill>
                <a:effectLst/>
                <a:latin typeface="+mn-lt"/>
                <a:ea typeface="+mn-ea"/>
                <a:cs typeface="+mn-cs"/>
              </a:rPr>
              <a:t>and it can be used any time when you have your model, </a:t>
            </a:r>
          </a:p>
          <a:p>
            <a:r>
              <a:rPr lang="en-US" sz="1200" b="0" i="0" kern="1200" dirty="0">
                <a:solidFill>
                  <a:schemeClr val="tx1"/>
                </a:solidFill>
                <a:effectLst/>
                <a:latin typeface="+mn-lt"/>
                <a:ea typeface="+mn-ea"/>
                <a:cs typeface="+mn-cs"/>
              </a:rPr>
              <a:t>you have your observable data, </a:t>
            </a:r>
          </a:p>
          <a:p>
            <a:r>
              <a:rPr lang="en-US" sz="1200" b="0" i="0" kern="1200" dirty="0">
                <a:solidFill>
                  <a:schemeClr val="tx1"/>
                </a:solidFill>
                <a:effectLst/>
                <a:latin typeface="+mn-lt"/>
                <a:ea typeface="+mn-ea"/>
                <a:cs typeface="+mn-cs"/>
              </a:rPr>
              <a:t>and you have some hidden variables. </a:t>
            </a:r>
          </a:p>
          <a:p>
            <a:r>
              <a:rPr lang="en-US" sz="1200" b="0" i="0" kern="1200" dirty="0">
                <a:solidFill>
                  <a:schemeClr val="tx1"/>
                </a:solidFill>
                <a:effectLst/>
                <a:latin typeface="+mn-lt"/>
                <a:ea typeface="+mn-ea"/>
                <a:cs typeface="+mn-cs"/>
              </a:rPr>
              <a:t>So, this is all formulas that we need for now. </a:t>
            </a:r>
          </a:p>
          <a:p>
            <a:r>
              <a:rPr lang="en-US" sz="1200" b="0" i="0" kern="1200" dirty="0">
                <a:solidFill>
                  <a:schemeClr val="tx1"/>
                </a:solidFill>
                <a:effectLst/>
                <a:latin typeface="+mn-lt"/>
                <a:ea typeface="+mn-ea"/>
                <a:cs typeface="+mn-cs"/>
              </a:rPr>
              <a:t>You just want to understand that to build your topic model, </a:t>
            </a:r>
          </a:p>
          <a:p>
            <a:r>
              <a:rPr lang="en-US" sz="1200" b="0" i="0" kern="1200" dirty="0">
                <a:solidFill>
                  <a:schemeClr val="tx1"/>
                </a:solidFill>
                <a:effectLst/>
                <a:latin typeface="+mn-lt"/>
                <a:ea typeface="+mn-ea"/>
                <a:cs typeface="+mn-cs"/>
              </a:rPr>
              <a:t>you need to repeat those E-step and M-step iteratively. </a:t>
            </a:r>
          </a:p>
          <a:p>
            <a:r>
              <a:rPr lang="en-US" sz="1200" b="0" i="0" kern="1200" dirty="0">
                <a:solidFill>
                  <a:schemeClr val="tx1"/>
                </a:solidFill>
                <a:effectLst/>
                <a:latin typeface="+mn-lt"/>
                <a:ea typeface="+mn-ea"/>
                <a:cs typeface="+mn-cs"/>
              </a:rPr>
              <a:t>So, you scan your data, </a:t>
            </a:r>
          </a:p>
          <a:p>
            <a:r>
              <a:rPr lang="en-US" sz="1200" b="0" i="0" kern="1200" dirty="0">
                <a:solidFill>
                  <a:schemeClr val="tx1"/>
                </a:solidFill>
                <a:effectLst/>
                <a:latin typeface="+mn-lt"/>
                <a:ea typeface="+mn-ea"/>
                <a:cs typeface="+mn-cs"/>
              </a:rPr>
              <a:t>you compute probabilities of topics using your current parameters, </a:t>
            </a:r>
          </a:p>
          <a:p>
            <a:r>
              <a:rPr lang="en-US" sz="1200" b="0" i="0" kern="1200" dirty="0">
                <a:solidFill>
                  <a:schemeClr val="tx1"/>
                </a:solidFill>
                <a:effectLst/>
                <a:latin typeface="+mn-lt"/>
                <a:ea typeface="+mn-ea"/>
                <a:cs typeface="+mn-cs"/>
              </a:rPr>
              <a:t>then you update parameters using </a:t>
            </a:r>
          </a:p>
          <a:p>
            <a:r>
              <a:rPr lang="en-US" sz="1200" b="0" i="0" kern="1200" dirty="0">
                <a:solidFill>
                  <a:schemeClr val="tx1"/>
                </a:solidFill>
                <a:effectLst/>
                <a:latin typeface="+mn-lt"/>
                <a:ea typeface="+mn-ea"/>
                <a:cs typeface="+mn-cs"/>
              </a:rPr>
              <a:t>your current probabilities of topics and you repeat this again and again. </a:t>
            </a:r>
          </a:p>
          <a:p>
            <a:r>
              <a:rPr lang="en-US" sz="1200" b="0" i="0" kern="1200" dirty="0">
                <a:solidFill>
                  <a:schemeClr val="tx1"/>
                </a:solidFill>
                <a:effectLst/>
                <a:latin typeface="+mn-lt"/>
                <a:ea typeface="+mn-ea"/>
                <a:cs typeface="+mn-cs"/>
              </a:rPr>
              <a:t>And this iterative process converge and hopefully, </a:t>
            </a:r>
          </a:p>
          <a:p>
            <a:r>
              <a:rPr lang="en-US" sz="1200" b="0" i="0" kern="1200" dirty="0">
                <a:solidFill>
                  <a:schemeClr val="tx1"/>
                </a:solidFill>
                <a:effectLst/>
                <a:latin typeface="+mn-lt"/>
                <a:ea typeface="+mn-ea"/>
                <a:cs typeface="+mn-cs"/>
              </a:rPr>
              <a:t>you will get your nice topic model trained.</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17</a:t>
            </a:fld>
            <a:endParaRPr lang="en-US"/>
          </a:p>
        </p:txBody>
      </p:sp>
    </p:spTree>
    <p:extLst>
      <p:ext uri="{BB962C8B-B14F-4D97-AF65-F5344CB8AC3E}">
        <p14:creationId xmlns:p14="http://schemas.microsoft.com/office/powerpoint/2010/main" val="53682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know the basic topic model which is called PLSA, </a:t>
            </a:r>
          </a:p>
          <a:p>
            <a:r>
              <a:rPr lang="en-US" sz="1200" b="0" i="0" kern="1200" dirty="0">
                <a:solidFill>
                  <a:schemeClr val="tx1"/>
                </a:solidFill>
                <a:effectLst/>
                <a:latin typeface="+mn-lt"/>
                <a:ea typeface="+mn-ea"/>
                <a:cs typeface="+mn-cs"/>
              </a:rPr>
              <a:t>and now you know how to train it. </a:t>
            </a:r>
          </a:p>
          <a:p>
            <a:r>
              <a:rPr lang="en-US" sz="1200" b="0" i="0" kern="1200" dirty="0">
                <a:solidFill>
                  <a:schemeClr val="tx1"/>
                </a:solidFill>
                <a:effectLst/>
                <a:latin typeface="+mn-lt"/>
                <a:ea typeface="+mn-ea"/>
                <a:cs typeface="+mn-cs"/>
              </a:rPr>
              <a:t>Now, what are some other topic models in this world? </a:t>
            </a:r>
          </a:p>
          <a:p>
            <a:r>
              <a:rPr lang="en-US" sz="1200" b="0" i="0" kern="1200" dirty="0">
                <a:solidFill>
                  <a:schemeClr val="tx1"/>
                </a:solidFill>
                <a:effectLst/>
                <a:latin typeface="+mn-lt"/>
                <a:ea typeface="+mn-ea"/>
                <a:cs typeface="+mn-cs"/>
              </a:rPr>
              <a:t>What are some other applications that we can solve with the topic modeling? </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18</a:t>
            </a:fld>
            <a:endParaRPr lang="en-US"/>
          </a:p>
        </p:txBody>
      </p:sp>
    </p:spTree>
    <p:extLst>
      <p:ext uri="{BB962C8B-B14F-4D97-AF65-F5344CB8AC3E}">
        <p14:creationId xmlns:p14="http://schemas.microsoft.com/office/powerpoint/2010/main" val="2221161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want to start with a nice application. </a:t>
            </a:r>
          </a:p>
          <a:p>
            <a:r>
              <a:rPr lang="en-US" sz="1200" b="0" i="0" kern="1200" dirty="0">
                <a:solidFill>
                  <a:schemeClr val="tx1"/>
                </a:solidFill>
                <a:effectLst/>
                <a:latin typeface="+mn-lt"/>
                <a:ea typeface="+mn-ea"/>
                <a:cs typeface="+mn-cs"/>
              </a:rPr>
              <a:t>It is about diary of Martha Ballard. </a:t>
            </a:r>
          </a:p>
          <a:p>
            <a:r>
              <a:rPr lang="en-US" sz="1200" b="0" i="0" kern="1200" dirty="0">
                <a:solidFill>
                  <a:schemeClr val="tx1"/>
                </a:solidFill>
                <a:effectLst/>
                <a:latin typeface="+mn-lt"/>
                <a:ea typeface="+mn-ea"/>
                <a:cs typeface="+mn-cs"/>
              </a:rPr>
              <a:t>So, this is a big diary. </a:t>
            </a:r>
          </a:p>
          <a:p>
            <a:r>
              <a:rPr lang="en-US" sz="1200" b="0" i="0" kern="1200" dirty="0">
                <a:solidFill>
                  <a:schemeClr val="tx1"/>
                </a:solidFill>
                <a:effectLst/>
                <a:latin typeface="+mn-lt"/>
                <a:ea typeface="+mn-ea"/>
                <a:cs typeface="+mn-cs"/>
              </a:rPr>
              <a:t>She was writing for 27 years. </a:t>
            </a:r>
          </a:p>
          <a:p>
            <a:r>
              <a:rPr lang="en-US" sz="1200" b="0" i="0" kern="1200" dirty="0">
                <a:solidFill>
                  <a:schemeClr val="tx1"/>
                </a:solidFill>
                <a:effectLst/>
                <a:latin typeface="+mn-lt"/>
                <a:ea typeface="+mn-ea"/>
                <a:cs typeface="+mn-cs"/>
              </a:rPr>
              <a:t>This is why it's rather complicated for people to read this diary and to analyze this. </a:t>
            </a:r>
          </a:p>
          <a:p>
            <a:r>
              <a:rPr lang="en-US" sz="1200" b="0" i="0" kern="1200" dirty="0">
                <a:solidFill>
                  <a:schemeClr val="tx1"/>
                </a:solidFill>
                <a:effectLst/>
                <a:latin typeface="+mn-lt"/>
                <a:ea typeface="+mn-ea"/>
                <a:cs typeface="+mn-cs"/>
              </a:rPr>
              <a:t>So, some other people decided to apply topic modeling to </a:t>
            </a:r>
          </a:p>
          <a:p>
            <a:r>
              <a:rPr lang="en-US" sz="1200" b="0" i="0" kern="1200" dirty="0">
                <a:solidFill>
                  <a:schemeClr val="tx1"/>
                </a:solidFill>
                <a:effectLst/>
                <a:latin typeface="+mn-lt"/>
                <a:ea typeface="+mn-ea"/>
                <a:cs typeface="+mn-cs"/>
              </a:rPr>
              <a:t>this and see what other topics revealed in this diary. </a:t>
            </a:r>
          </a:p>
          <a:p>
            <a:r>
              <a:rPr lang="en-US" sz="1200" b="0" i="0" kern="1200" dirty="0">
                <a:solidFill>
                  <a:schemeClr val="tx1"/>
                </a:solidFill>
                <a:effectLst/>
                <a:latin typeface="+mn-lt"/>
                <a:ea typeface="+mn-ea"/>
                <a:cs typeface="+mn-cs"/>
              </a:rPr>
              <a:t>These are some examples of the topics and you can see just the top most probable words. </a:t>
            </a:r>
          </a:p>
          <a:p>
            <a:r>
              <a:rPr lang="en-US" sz="1200" b="0" i="0" kern="1200" dirty="0">
                <a:solidFill>
                  <a:schemeClr val="tx1"/>
                </a:solidFill>
                <a:effectLst/>
                <a:latin typeface="+mn-lt"/>
                <a:ea typeface="+mn-ea"/>
                <a:cs typeface="+mn-cs"/>
              </a:rPr>
              <a:t>So, you remember you have your Phi metrics which </a:t>
            </a:r>
          </a:p>
          <a:p>
            <a:r>
              <a:rPr lang="en-US" sz="1200" b="0" i="0" kern="1200" dirty="0">
                <a:solidFill>
                  <a:schemeClr val="tx1"/>
                </a:solidFill>
                <a:effectLst/>
                <a:latin typeface="+mn-lt"/>
                <a:ea typeface="+mn-ea"/>
                <a:cs typeface="+mn-cs"/>
              </a:rPr>
              <a:t>stand for probabilities of words and topics. </a:t>
            </a:r>
          </a:p>
          <a:p>
            <a:r>
              <a:rPr lang="en-US" sz="1200" b="0" i="0" kern="1200" dirty="0">
                <a:solidFill>
                  <a:schemeClr val="tx1"/>
                </a:solidFill>
                <a:effectLst/>
                <a:latin typeface="+mn-lt"/>
                <a:ea typeface="+mn-ea"/>
                <a:cs typeface="+mn-cs"/>
              </a:rPr>
              <a:t>And this is exactly those words with the highest probabilities. </a:t>
            </a:r>
          </a:p>
          <a:p>
            <a:r>
              <a:rPr lang="en-US" sz="1200" b="0" i="0" kern="1200" dirty="0">
                <a:solidFill>
                  <a:schemeClr val="tx1"/>
                </a:solidFill>
                <a:effectLst/>
                <a:latin typeface="+mn-lt"/>
                <a:ea typeface="+mn-ea"/>
                <a:cs typeface="+mn-cs"/>
              </a:rPr>
              <a:t>And actually you can see that the topics are rather intuitively interpretable. </a:t>
            </a:r>
          </a:p>
          <a:p>
            <a:r>
              <a:rPr lang="en-US" sz="1200" b="0" i="0" kern="1200" dirty="0">
                <a:solidFill>
                  <a:schemeClr val="tx1"/>
                </a:solidFill>
                <a:effectLst/>
                <a:latin typeface="+mn-lt"/>
                <a:ea typeface="+mn-ea"/>
                <a:cs typeface="+mn-cs"/>
              </a:rPr>
              <a:t>So, there is something about the gardens, </a:t>
            </a:r>
          </a:p>
          <a:p>
            <a:r>
              <a:rPr lang="en-US" sz="1200" b="0" i="0" kern="1200" dirty="0">
                <a:solidFill>
                  <a:schemeClr val="tx1"/>
                </a:solidFill>
                <a:effectLst/>
                <a:latin typeface="+mn-lt"/>
                <a:ea typeface="+mn-ea"/>
                <a:cs typeface="+mn-cs"/>
              </a:rPr>
              <a:t>and potatoes, and work in these gardens. </a:t>
            </a:r>
          </a:p>
          <a:p>
            <a:r>
              <a:rPr lang="en-US" sz="1200" b="0" i="0" kern="1200" dirty="0">
                <a:solidFill>
                  <a:schemeClr val="tx1"/>
                </a:solidFill>
                <a:effectLst/>
                <a:latin typeface="+mn-lt"/>
                <a:ea typeface="+mn-ea"/>
                <a:cs typeface="+mn-cs"/>
              </a:rPr>
              <a:t>There is something about shopping like sugar, </a:t>
            </a:r>
          </a:p>
          <a:p>
            <a:r>
              <a:rPr lang="en-US" sz="1200" b="0" i="0" kern="1200" dirty="0">
                <a:solidFill>
                  <a:schemeClr val="tx1"/>
                </a:solidFill>
                <a:effectLst/>
                <a:latin typeface="+mn-lt"/>
                <a:ea typeface="+mn-ea"/>
                <a:cs typeface="+mn-cs"/>
              </a:rPr>
              <a:t>or flour, or something else. </a:t>
            </a:r>
          </a:p>
          <a:p>
            <a:r>
              <a:rPr lang="en-US" sz="1200" b="0" i="0" kern="1200" dirty="0">
                <a:solidFill>
                  <a:schemeClr val="tx1"/>
                </a:solidFill>
                <a:effectLst/>
                <a:latin typeface="+mn-lt"/>
                <a:ea typeface="+mn-ea"/>
                <a:cs typeface="+mn-cs"/>
              </a:rPr>
              <a:t>So, you can look through these top words, </a:t>
            </a:r>
          </a:p>
          <a:p>
            <a:r>
              <a:rPr lang="en-US" sz="1200" b="0" i="0" kern="1200" dirty="0">
                <a:solidFill>
                  <a:schemeClr val="tx1"/>
                </a:solidFill>
                <a:effectLst/>
                <a:latin typeface="+mn-lt"/>
                <a:ea typeface="+mn-ea"/>
                <a:cs typeface="+mn-cs"/>
              </a:rPr>
              <a:t>and you can name the topics, and that's nice</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19</a:t>
            </a:fld>
            <a:endParaRPr lang="en-US"/>
          </a:p>
        </p:txBody>
      </p:sp>
    </p:spTree>
    <p:extLst>
      <p:ext uri="{BB962C8B-B14F-4D97-AF65-F5344CB8AC3E}">
        <p14:creationId xmlns:p14="http://schemas.microsoft.com/office/powerpoint/2010/main" val="21209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have explored a lot of ways to build </a:t>
            </a:r>
          </a:p>
          <a:p>
            <a:r>
              <a:rPr lang="en-US" sz="1200" b="0" i="0" kern="1200" dirty="0">
                <a:solidFill>
                  <a:schemeClr val="tx1"/>
                </a:solidFill>
                <a:effectLst/>
                <a:latin typeface="+mn-lt"/>
                <a:ea typeface="+mn-ea"/>
                <a:cs typeface="+mn-cs"/>
              </a:rPr>
              <a:t>vector representations for words or for some pieces of text. </a:t>
            </a:r>
          </a:p>
          <a:p>
            <a:r>
              <a:rPr lang="en-US" sz="1200" b="0" i="0" kern="1200" dirty="0">
                <a:solidFill>
                  <a:schemeClr val="tx1"/>
                </a:solidFill>
                <a:effectLst/>
                <a:latin typeface="+mn-lt"/>
                <a:ea typeface="+mn-ea"/>
                <a:cs typeface="+mn-cs"/>
              </a:rPr>
              <a:t>This lesson is about topic modeling. </a:t>
            </a:r>
          </a:p>
          <a:p>
            <a:r>
              <a:rPr lang="en-US" sz="1200" b="0" i="0" kern="1200" dirty="0">
                <a:solidFill>
                  <a:schemeClr val="tx1"/>
                </a:solidFill>
                <a:effectLst/>
                <a:latin typeface="+mn-lt"/>
                <a:ea typeface="+mn-ea"/>
                <a:cs typeface="+mn-cs"/>
              </a:rPr>
              <a:t>Topic modeling is an alternative way to </a:t>
            </a:r>
          </a:p>
          <a:p>
            <a:r>
              <a:rPr lang="en-US" sz="1200" b="0" i="0" kern="1200" dirty="0">
                <a:solidFill>
                  <a:schemeClr val="tx1"/>
                </a:solidFill>
                <a:effectLst/>
                <a:latin typeface="+mn-lt"/>
                <a:ea typeface="+mn-ea"/>
                <a:cs typeface="+mn-cs"/>
              </a:rPr>
              <a:t>build vector representations for your document collections</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2</a:t>
            </a:fld>
            <a:endParaRPr lang="en-US"/>
          </a:p>
        </p:txBody>
      </p:sp>
    </p:spTree>
    <p:extLst>
      <p:ext uri="{BB962C8B-B14F-4D97-AF65-F5344CB8AC3E}">
        <p14:creationId xmlns:p14="http://schemas.microsoft.com/office/powerpoint/2010/main" val="4284797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What's nicer, you can look into how these topics change over time. </a:t>
            </a:r>
          </a:p>
          <a:p>
            <a:r>
              <a:rPr lang="en-US" sz="1200" b="0" i="0" kern="1200" dirty="0">
                <a:solidFill>
                  <a:schemeClr val="tx1"/>
                </a:solidFill>
                <a:effectLst/>
                <a:latin typeface="+mn-lt"/>
                <a:ea typeface="+mn-ea"/>
                <a:cs typeface="+mn-cs"/>
              </a:rPr>
              <a:t>So, for example the gardening topic is very popular during summer, </a:t>
            </a:r>
          </a:p>
          <a:p>
            <a:r>
              <a:rPr lang="en-US" sz="1200" b="0" i="0" kern="1200" dirty="0">
                <a:solidFill>
                  <a:schemeClr val="tx1"/>
                </a:solidFill>
                <a:effectLst/>
                <a:latin typeface="+mn-lt"/>
                <a:ea typeface="+mn-ea"/>
                <a:cs typeface="+mn-cs"/>
              </a:rPr>
              <a:t>in her diary, and it's not very popular during winter, </a:t>
            </a:r>
          </a:p>
          <a:p>
            <a:r>
              <a:rPr lang="en-US" sz="1200" b="0" i="0" kern="1200" dirty="0">
                <a:solidFill>
                  <a:schemeClr val="tx1"/>
                </a:solidFill>
                <a:effectLst/>
                <a:latin typeface="+mn-lt"/>
                <a:ea typeface="+mn-ea"/>
                <a:cs typeface="+mn-cs"/>
              </a:rPr>
              <a:t>and it makes perfect sense. </a:t>
            </a:r>
          </a:p>
          <a:p>
            <a:r>
              <a:rPr lang="en-US" sz="1200" b="0" i="0" kern="1200" dirty="0">
                <a:solidFill>
                  <a:schemeClr val="tx1"/>
                </a:solidFill>
                <a:effectLst/>
                <a:latin typeface="+mn-lt"/>
                <a:ea typeface="+mn-ea"/>
                <a:cs typeface="+mn-cs"/>
              </a:rPr>
              <a:t>Right? Another topic which is about emotions has </a:t>
            </a:r>
          </a:p>
          <a:p>
            <a:r>
              <a:rPr lang="en-US" sz="1200" b="0" i="0" kern="1200" dirty="0">
                <a:solidFill>
                  <a:schemeClr val="tx1"/>
                </a:solidFill>
                <a:effectLst/>
                <a:latin typeface="+mn-lt"/>
                <a:ea typeface="+mn-ea"/>
                <a:cs typeface="+mn-cs"/>
              </a:rPr>
              <a:t>some high probabilities during </a:t>
            </a:r>
          </a:p>
          <a:p>
            <a:r>
              <a:rPr lang="en-US" sz="1200" b="0" i="0" kern="1200" dirty="0">
                <a:solidFill>
                  <a:schemeClr val="tx1"/>
                </a:solidFill>
                <a:effectLst/>
                <a:latin typeface="+mn-lt"/>
                <a:ea typeface="+mn-ea"/>
                <a:cs typeface="+mn-cs"/>
              </a:rPr>
              <a:t>those periods of her life when she had some emotional events. </a:t>
            </a:r>
          </a:p>
          <a:p>
            <a:r>
              <a:rPr lang="en-US" sz="1200" b="0" i="0" kern="1200" dirty="0">
                <a:solidFill>
                  <a:schemeClr val="tx1"/>
                </a:solidFill>
                <a:effectLst/>
                <a:latin typeface="+mn-lt"/>
                <a:ea typeface="+mn-ea"/>
                <a:cs typeface="+mn-cs"/>
              </a:rPr>
              <a:t>For example, one moment of high probability there </a:t>
            </a:r>
          </a:p>
          <a:p>
            <a:r>
              <a:rPr lang="en-US" sz="1200" b="0" i="0" kern="1200" dirty="0">
                <a:solidFill>
                  <a:schemeClr val="tx1"/>
                </a:solidFill>
                <a:effectLst/>
                <a:latin typeface="+mn-lt"/>
                <a:ea typeface="+mn-ea"/>
                <a:cs typeface="+mn-cs"/>
              </a:rPr>
              <a:t>corresponds to the moment when she got her husband into prison, </a:t>
            </a:r>
          </a:p>
          <a:p>
            <a:r>
              <a:rPr lang="en-US" sz="1200" b="0" i="0" kern="1200" dirty="0">
                <a:solidFill>
                  <a:schemeClr val="tx1"/>
                </a:solidFill>
                <a:effectLst/>
                <a:latin typeface="+mn-lt"/>
                <a:ea typeface="+mn-ea"/>
                <a:cs typeface="+mn-cs"/>
              </a:rPr>
              <a:t>and somebody else died, </a:t>
            </a:r>
          </a:p>
          <a:p>
            <a:r>
              <a:rPr lang="en-US" sz="1200" b="0" i="0" kern="1200" dirty="0">
                <a:solidFill>
                  <a:schemeClr val="tx1"/>
                </a:solidFill>
                <a:effectLst/>
                <a:latin typeface="+mn-lt"/>
                <a:ea typeface="+mn-ea"/>
                <a:cs typeface="+mn-cs"/>
              </a:rPr>
              <a:t>and something else happened. </a:t>
            </a:r>
          </a:p>
          <a:p>
            <a:r>
              <a:rPr lang="en-US" sz="1200" b="0" i="0" kern="1200" dirty="0">
                <a:solidFill>
                  <a:schemeClr val="tx1"/>
                </a:solidFill>
                <a:effectLst/>
                <a:latin typeface="+mn-lt"/>
                <a:ea typeface="+mn-ea"/>
                <a:cs typeface="+mn-cs"/>
              </a:rPr>
              <a:t>So, the historians can I say that, </a:t>
            </a:r>
          </a:p>
          <a:p>
            <a:r>
              <a:rPr lang="en-US" sz="1200" b="0" i="0" kern="1200" dirty="0">
                <a:solidFill>
                  <a:schemeClr val="tx1"/>
                </a:solidFill>
                <a:effectLst/>
                <a:latin typeface="+mn-lt"/>
                <a:ea typeface="+mn-ea"/>
                <a:cs typeface="+mn-cs"/>
              </a:rPr>
              <a:t>''OK, this is interpretable. </a:t>
            </a:r>
          </a:p>
          <a:p>
            <a:r>
              <a:rPr lang="en-US" sz="1200" b="0" i="0" kern="1200" dirty="0">
                <a:solidFill>
                  <a:schemeClr val="tx1"/>
                </a:solidFill>
                <a:effectLst/>
                <a:latin typeface="+mn-lt"/>
                <a:ea typeface="+mn-ea"/>
                <a:cs typeface="+mn-cs"/>
              </a:rPr>
              <a:t>We understand why this topic has high probability there.'' </a:t>
            </a:r>
          </a:p>
          <a:p>
            <a:r>
              <a:rPr lang="en-US" sz="1200" b="0" i="0" kern="1200" dirty="0">
                <a:solidFill>
                  <a:schemeClr val="tx1"/>
                </a:solidFill>
                <a:effectLst/>
                <a:latin typeface="+mn-lt"/>
                <a:ea typeface="+mn-ea"/>
                <a:cs typeface="+mn-cs"/>
              </a:rPr>
              <a:t>Now, to feel flexible and to apply your topics in many applications, </a:t>
            </a:r>
          </a:p>
          <a:p>
            <a:r>
              <a:rPr lang="en-US" sz="1200" b="0" i="0" kern="1200" dirty="0">
                <a:solidFill>
                  <a:schemeClr val="tx1"/>
                </a:solidFill>
                <a:effectLst/>
                <a:latin typeface="+mn-lt"/>
                <a:ea typeface="+mn-ea"/>
                <a:cs typeface="+mn-cs"/>
              </a:rPr>
              <a:t>we need to do a little bit more math</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20</a:t>
            </a:fld>
            <a:endParaRPr lang="en-US"/>
          </a:p>
        </p:txBody>
      </p:sp>
    </p:spTree>
    <p:extLst>
      <p:ext uri="{BB962C8B-B14F-4D97-AF65-F5344CB8AC3E}">
        <p14:creationId xmlns:p14="http://schemas.microsoft.com/office/powerpoint/2010/main" val="4277693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this is the model called Latent Dirichlet Allocation, </a:t>
            </a:r>
          </a:p>
          <a:p>
            <a:r>
              <a:rPr lang="en-US" sz="1200" b="0" i="0" kern="1200" dirty="0">
                <a:solidFill>
                  <a:schemeClr val="tx1"/>
                </a:solidFill>
                <a:effectLst/>
                <a:latin typeface="+mn-lt"/>
                <a:ea typeface="+mn-ea"/>
                <a:cs typeface="+mn-cs"/>
              </a:rPr>
              <a:t>and I guess this is the most popular topic model ever. </a:t>
            </a:r>
          </a:p>
          <a:p>
            <a:r>
              <a:rPr lang="en-US" sz="1200" b="0" i="0" kern="1200" dirty="0">
                <a:solidFill>
                  <a:schemeClr val="tx1"/>
                </a:solidFill>
                <a:effectLst/>
                <a:latin typeface="+mn-lt"/>
                <a:ea typeface="+mn-ea"/>
                <a:cs typeface="+mn-cs"/>
              </a:rPr>
              <a:t>So, it was proposed in 2003 by David </a:t>
            </a:r>
            <a:r>
              <a:rPr lang="en-US" sz="1200" b="0" i="0" kern="1200" dirty="0" err="1">
                <a:solidFill>
                  <a:schemeClr val="tx1"/>
                </a:solidFill>
                <a:effectLst/>
                <a:latin typeface="+mn-lt"/>
                <a:ea typeface="+mn-ea"/>
                <a:cs typeface="+mn-cs"/>
              </a:rPr>
              <a:t>Blei</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and actually any paper about topic models now cite this work. </a:t>
            </a:r>
          </a:p>
          <a:p>
            <a:r>
              <a:rPr lang="en-US" sz="1200" b="0" i="0" kern="1200" dirty="0">
                <a:solidFill>
                  <a:schemeClr val="tx1"/>
                </a:solidFill>
                <a:effectLst/>
                <a:latin typeface="+mn-lt"/>
                <a:ea typeface="+mn-ea"/>
                <a:cs typeface="+mn-cs"/>
              </a:rPr>
              <a:t>But, you know this is not very different from PLSA model. </a:t>
            </a:r>
          </a:p>
          <a:p>
            <a:r>
              <a:rPr lang="en-US" sz="1200" b="0" i="0" kern="1200" dirty="0">
                <a:solidFill>
                  <a:schemeClr val="tx1"/>
                </a:solidFill>
                <a:effectLst/>
                <a:latin typeface="+mn-lt"/>
                <a:ea typeface="+mn-ea"/>
                <a:cs typeface="+mn-cs"/>
              </a:rPr>
              <a:t>So, everything that it says is that, </a:t>
            </a:r>
          </a:p>
          <a:p>
            <a:r>
              <a:rPr lang="en-US" sz="1200" b="0" i="0" kern="1200" dirty="0">
                <a:solidFill>
                  <a:schemeClr val="tx1"/>
                </a:solidFill>
                <a:effectLst/>
                <a:latin typeface="+mn-lt"/>
                <a:ea typeface="+mn-ea"/>
                <a:cs typeface="+mn-cs"/>
              </a:rPr>
              <a:t>''OK we will still have Phi and Theta parameters, </a:t>
            </a:r>
          </a:p>
          <a:p>
            <a:r>
              <a:rPr lang="en-US" sz="1200" b="0" i="0" kern="1200" dirty="0">
                <a:solidFill>
                  <a:schemeClr val="tx1"/>
                </a:solidFill>
                <a:effectLst/>
                <a:latin typeface="+mn-lt"/>
                <a:ea typeface="+mn-ea"/>
                <a:cs typeface="+mn-cs"/>
              </a:rPr>
              <a:t>but we are going to have Dirichlet priors for them.'' </a:t>
            </a:r>
          </a:p>
          <a:p>
            <a:r>
              <a:rPr lang="en-US" sz="1200" b="0" i="0" kern="1200" dirty="0">
                <a:solidFill>
                  <a:schemeClr val="tx1"/>
                </a:solidFill>
                <a:effectLst/>
                <a:latin typeface="+mn-lt"/>
                <a:ea typeface="+mn-ea"/>
                <a:cs typeface="+mn-cs"/>
              </a:rPr>
              <a:t>So, Dirichlet distribution has rather ugly form and you do not need to memorize this, </a:t>
            </a:r>
          </a:p>
          <a:p>
            <a:r>
              <a:rPr lang="en-US" sz="1200" b="0" i="0" kern="1200" dirty="0">
                <a:solidFill>
                  <a:schemeClr val="tx1"/>
                </a:solidFill>
                <a:effectLst/>
                <a:latin typeface="+mn-lt"/>
                <a:ea typeface="+mn-ea"/>
                <a:cs typeface="+mn-cs"/>
              </a:rPr>
              <a:t>you can just always Google it. </a:t>
            </a:r>
          </a:p>
          <a:p>
            <a:r>
              <a:rPr lang="en-US" sz="1200" b="0" i="0" kern="1200" dirty="0">
                <a:solidFill>
                  <a:schemeClr val="tx1"/>
                </a:solidFill>
                <a:effectLst/>
                <a:latin typeface="+mn-lt"/>
                <a:ea typeface="+mn-ea"/>
                <a:cs typeface="+mn-cs"/>
              </a:rPr>
              <a:t>But, important thing here is that we say that our parameters are not just fixed values, </a:t>
            </a:r>
          </a:p>
          <a:p>
            <a:r>
              <a:rPr lang="en-US" sz="1200" b="0" i="0" kern="1200" dirty="0">
                <a:solidFill>
                  <a:schemeClr val="tx1"/>
                </a:solidFill>
                <a:effectLst/>
                <a:latin typeface="+mn-lt"/>
                <a:ea typeface="+mn-ea"/>
                <a:cs typeface="+mn-cs"/>
              </a:rPr>
              <a:t>they have some distribution. </a:t>
            </a:r>
          </a:p>
          <a:p>
            <a:r>
              <a:rPr lang="en-US" sz="1200" b="0" i="0" kern="1200" dirty="0">
                <a:solidFill>
                  <a:schemeClr val="tx1"/>
                </a:solidFill>
                <a:effectLst/>
                <a:latin typeface="+mn-lt"/>
                <a:ea typeface="+mn-ea"/>
                <a:cs typeface="+mn-cs"/>
              </a:rPr>
              <a:t>That's why as the output of our model, </a:t>
            </a:r>
          </a:p>
          <a:p>
            <a:r>
              <a:rPr lang="en-US" sz="1200" b="0" i="0" kern="1200" dirty="0">
                <a:solidFill>
                  <a:schemeClr val="tx1"/>
                </a:solidFill>
                <a:effectLst/>
                <a:latin typeface="+mn-lt"/>
                <a:ea typeface="+mn-ea"/>
                <a:cs typeface="+mn-cs"/>
              </a:rPr>
              <a:t>we are also going to have some distribution over parameters. </a:t>
            </a:r>
          </a:p>
          <a:p>
            <a:r>
              <a:rPr lang="en-US" sz="1200" b="0" i="0" kern="1200" dirty="0">
                <a:solidFill>
                  <a:schemeClr val="tx1"/>
                </a:solidFill>
                <a:effectLst/>
                <a:latin typeface="+mn-lt"/>
                <a:ea typeface="+mn-ea"/>
                <a:cs typeface="+mn-cs"/>
              </a:rPr>
              <a:t>So, not just two matrices of values, </a:t>
            </a:r>
          </a:p>
          <a:p>
            <a:r>
              <a:rPr lang="en-US" sz="1200" b="0" i="0" kern="1200" dirty="0">
                <a:solidFill>
                  <a:schemeClr val="tx1"/>
                </a:solidFill>
                <a:effectLst/>
                <a:latin typeface="+mn-lt"/>
                <a:ea typeface="+mn-ea"/>
                <a:cs typeface="+mn-cs"/>
              </a:rPr>
              <a:t>but distribution over them, </a:t>
            </a:r>
          </a:p>
          <a:p>
            <a:r>
              <a:rPr lang="en-US" sz="1200" b="0" i="0" kern="1200" dirty="0">
                <a:solidFill>
                  <a:schemeClr val="tx1"/>
                </a:solidFill>
                <a:effectLst/>
                <a:latin typeface="+mn-lt"/>
                <a:ea typeface="+mn-ea"/>
                <a:cs typeface="+mn-cs"/>
              </a:rPr>
              <a:t>and this will be called posterior distribution and it will be </a:t>
            </a:r>
          </a:p>
          <a:p>
            <a:r>
              <a:rPr lang="en-US" sz="1200" b="0" i="0" kern="1200" dirty="0">
                <a:solidFill>
                  <a:schemeClr val="tx1"/>
                </a:solidFill>
                <a:effectLst/>
                <a:latin typeface="+mn-lt"/>
                <a:ea typeface="+mn-ea"/>
                <a:cs typeface="+mn-cs"/>
              </a:rPr>
              <a:t>also Dirichlet but with some other hyperparameters</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21</a:t>
            </a:fld>
            <a:endParaRPr lang="en-US"/>
          </a:p>
        </p:txBody>
      </p:sp>
    </p:spTree>
    <p:extLst>
      <p:ext uri="{BB962C8B-B14F-4D97-AF65-F5344CB8AC3E}">
        <p14:creationId xmlns:p14="http://schemas.microsoft.com/office/powerpoint/2010/main" val="3899536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usually people use probabilistic graphical models and </a:t>
            </a:r>
          </a:p>
          <a:p>
            <a:r>
              <a:rPr lang="en-US" sz="1200" b="0" i="0" kern="1200" dirty="0">
                <a:solidFill>
                  <a:schemeClr val="tx1"/>
                </a:solidFill>
                <a:effectLst/>
                <a:latin typeface="+mn-lt"/>
                <a:ea typeface="+mn-ea"/>
                <a:cs typeface="+mn-cs"/>
              </a:rPr>
              <a:t>Bayesian inference to provide new topic models and they say, </a:t>
            </a:r>
          </a:p>
          <a:p>
            <a:r>
              <a:rPr lang="en-US" sz="1200" b="0" i="0" kern="1200" dirty="0">
                <a:solidFill>
                  <a:schemeClr val="tx1"/>
                </a:solidFill>
                <a:effectLst/>
                <a:latin typeface="+mn-lt"/>
                <a:ea typeface="+mn-ea"/>
                <a:cs typeface="+mn-cs"/>
              </a:rPr>
              <a:t>''OK, we will have more parameters, </a:t>
            </a:r>
          </a:p>
          <a:p>
            <a:r>
              <a:rPr lang="en-US" sz="1200" b="0" i="0" kern="1200" dirty="0">
                <a:solidFill>
                  <a:schemeClr val="tx1"/>
                </a:solidFill>
                <a:effectLst/>
                <a:latin typeface="+mn-lt"/>
                <a:ea typeface="+mn-ea"/>
                <a:cs typeface="+mn-cs"/>
              </a:rPr>
              <a:t>we will have more priors. </a:t>
            </a:r>
          </a:p>
          <a:p>
            <a:r>
              <a:rPr lang="en-US" sz="1200" b="0" i="0" kern="1200" dirty="0">
                <a:solidFill>
                  <a:schemeClr val="tx1"/>
                </a:solidFill>
                <a:effectLst/>
                <a:latin typeface="+mn-lt"/>
                <a:ea typeface="+mn-ea"/>
                <a:cs typeface="+mn-cs"/>
              </a:rPr>
              <a:t>They will be connected to this and that way.'' </a:t>
            </a:r>
          </a:p>
          <a:p>
            <a:r>
              <a:rPr lang="en-US" sz="1200" b="0" i="0" kern="1200" dirty="0">
                <a:solidFill>
                  <a:schemeClr val="tx1"/>
                </a:solidFill>
                <a:effectLst/>
                <a:latin typeface="+mn-lt"/>
                <a:ea typeface="+mn-ea"/>
                <a:cs typeface="+mn-cs"/>
              </a:rPr>
              <a:t>So people draw this nice pictures about what happens in the models. </a:t>
            </a:r>
          </a:p>
          <a:p>
            <a:r>
              <a:rPr lang="en-US" sz="1200" b="0" i="0" kern="1200" dirty="0">
                <a:solidFill>
                  <a:schemeClr val="tx1"/>
                </a:solidFill>
                <a:effectLst/>
                <a:latin typeface="+mn-lt"/>
                <a:ea typeface="+mn-ea"/>
                <a:cs typeface="+mn-cs"/>
              </a:rPr>
              <a:t>And again, let us not go into </a:t>
            </a:r>
          </a:p>
          <a:p>
            <a:r>
              <a:rPr lang="en-US" sz="1200" b="0" i="0" kern="1200" dirty="0">
                <a:solidFill>
                  <a:schemeClr val="tx1"/>
                </a:solidFill>
                <a:effectLst/>
                <a:latin typeface="+mn-lt"/>
                <a:ea typeface="+mn-ea"/>
                <a:cs typeface="+mn-cs"/>
              </a:rPr>
              <a:t>the math details but instead let us look how these models can be applied</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22</a:t>
            </a:fld>
            <a:endParaRPr lang="en-US"/>
          </a:p>
        </p:txBody>
      </p:sp>
    </p:spTree>
    <p:extLst>
      <p:ext uri="{BB962C8B-B14F-4D97-AF65-F5344CB8AC3E}">
        <p14:creationId xmlns:p14="http://schemas.microsoft.com/office/powerpoint/2010/main" val="119636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extension of LDA model would be Hierarchical topic model. </a:t>
            </a:r>
          </a:p>
          <a:p>
            <a:r>
              <a:rPr lang="en-US" sz="1200" b="0" i="0" kern="1200" dirty="0">
                <a:solidFill>
                  <a:schemeClr val="tx1"/>
                </a:solidFill>
                <a:effectLst/>
                <a:latin typeface="+mn-lt"/>
                <a:ea typeface="+mn-ea"/>
                <a:cs typeface="+mn-cs"/>
              </a:rPr>
              <a:t>So, you can imagine that you want your topics to build some hierarchy. </a:t>
            </a:r>
          </a:p>
          <a:p>
            <a:r>
              <a:rPr lang="en-US" sz="1200" b="0" i="0" kern="1200" dirty="0">
                <a:solidFill>
                  <a:schemeClr val="tx1"/>
                </a:solidFill>
                <a:effectLst/>
                <a:latin typeface="+mn-lt"/>
                <a:ea typeface="+mn-ea"/>
                <a:cs typeface="+mn-cs"/>
              </a:rPr>
              <a:t>For example, the topic about speech recognition would be </a:t>
            </a:r>
          </a:p>
          <a:p>
            <a:r>
              <a:rPr lang="en-US" sz="1200" b="0" i="0" kern="1200" dirty="0">
                <a:solidFill>
                  <a:schemeClr val="tx1"/>
                </a:solidFill>
                <a:effectLst/>
                <a:latin typeface="+mn-lt"/>
                <a:ea typeface="+mn-ea"/>
                <a:cs typeface="+mn-cs"/>
              </a:rPr>
              <a:t>a subtopic for the topic about algorithms. </a:t>
            </a:r>
          </a:p>
          <a:p>
            <a:r>
              <a:rPr lang="en-US" sz="1200" b="0" i="0" kern="1200" dirty="0">
                <a:solidFill>
                  <a:schemeClr val="tx1"/>
                </a:solidFill>
                <a:effectLst/>
                <a:latin typeface="+mn-lt"/>
                <a:ea typeface="+mn-ea"/>
                <a:cs typeface="+mn-cs"/>
              </a:rPr>
              <a:t>And you see that the root topic has </a:t>
            </a:r>
          </a:p>
          <a:p>
            <a:r>
              <a:rPr lang="en-US" sz="1200" b="0" i="0" kern="1200" dirty="0">
                <a:solidFill>
                  <a:schemeClr val="tx1"/>
                </a:solidFill>
                <a:effectLst/>
                <a:latin typeface="+mn-lt"/>
                <a:ea typeface="+mn-ea"/>
                <a:cs typeface="+mn-cs"/>
              </a:rPr>
              <a:t>some very general Lexis and this is actually not surprising. </a:t>
            </a:r>
          </a:p>
          <a:p>
            <a:r>
              <a:rPr lang="en-US" sz="1200" b="0" i="0" kern="1200" dirty="0">
                <a:solidFill>
                  <a:schemeClr val="tx1"/>
                </a:solidFill>
                <a:effectLst/>
                <a:latin typeface="+mn-lt"/>
                <a:ea typeface="+mn-ea"/>
                <a:cs typeface="+mn-cs"/>
              </a:rPr>
              <a:t>So, unfortunately, general Lexis is always something that we see with high probabilities, </a:t>
            </a:r>
          </a:p>
          <a:p>
            <a:r>
              <a:rPr lang="en-US" sz="1200" b="0" i="0" kern="1200" dirty="0">
                <a:solidFill>
                  <a:schemeClr val="tx1"/>
                </a:solidFill>
                <a:effectLst/>
                <a:latin typeface="+mn-lt"/>
                <a:ea typeface="+mn-ea"/>
                <a:cs typeface="+mn-cs"/>
              </a:rPr>
              <a:t>especially for root topics. </a:t>
            </a:r>
          </a:p>
          <a:p>
            <a:r>
              <a:rPr lang="en-US" sz="1200" b="0" i="0" kern="1200" dirty="0">
                <a:solidFill>
                  <a:schemeClr val="tx1"/>
                </a:solidFill>
                <a:effectLst/>
                <a:latin typeface="+mn-lt"/>
                <a:ea typeface="+mn-ea"/>
                <a:cs typeface="+mn-cs"/>
              </a:rPr>
              <a:t>And in some models, </a:t>
            </a:r>
          </a:p>
          <a:p>
            <a:r>
              <a:rPr lang="en-US" sz="1200" b="0" i="0" kern="1200" dirty="0">
                <a:solidFill>
                  <a:schemeClr val="tx1"/>
                </a:solidFill>
                <a:effectLst/>
                <a:latin typeface="+mn-lt"/>
                <a:ea typeface="+mn-ea"/>
                <a:cs typeface="+mn-cs"/>
              </a:rPr>
              <a:t>you can try to distill your topics and to say well maybe we should have </a:t>
            </a:r>
          </a:p>
          <a:p>
            <a:r>
              <a:rPr lang="en-US" sz="1200" b="0" i="0" kern="1200" dirty="0">
                <a:solidFill>
                  <a:schemeClr val="tx1"/>
                </a:solidFill>
                <a:effectLst/>
                <a:latin typeface="+mn-lt"/>
                <a:ea typeface="+mn-ea"/>
                <a:cs typeface="+mn-cs"/>
              </a:rPr>
              <a:t>some separate topics about </a:t>
            </a:r>
          </a:p>
          <a:p>
            <a:r>
              <a:rPr lang="en-US" sz="1200" b="0" i="0" kern="1200" dirty="0">
                <a:solidFill>
                  <a:schemeClr val="tx1"/>
                </a:solidFill>
                <a:effectLst/>
                <a:latin typeface="+mn-lt"/>
                <a:ea typeface="+mn-ea"/>
                <a:cs typeface="+mn-cs"/>
              </a:rPr>
              <a:t>the stop words and we don't want to see them in our main topics, </a:t>
            </a:r>
          </a:p>
          <a:p>
            <a:r>
              <a:rPr lang="en-US" sz="1200" b="0" i="0" kern="1200" dirty="0">
                <a:solidFill>
                  <a:schemeClr val="tx1"/>
                </a:solidFill>
                <a:effectLst/>
                <a:latin typeface="+mn-lt"/>
                <a:ea typeface="+mn-ea"/>
                <a:cs typeface="+mn-cs"/>
              </a:rPr>
              <a:t>so we can also play with it.</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23</a:t>
            </a:fld>
            <a:endParaRPr lang="en-US"/>
          </a:p>
        </p:txBody>
      </p:sp>
    </p:spTree>
    <p:extLst>
      <p:ext uri="{BB962C8B-B14F-4D97-AF65-F5344CB8AC3E}">
        <p14:creationId xmlns:p14="http://schemas.microsoft.com/office/powerpoint/2010/main" val="2205219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important extension of topic models is Dynamic topic models. </a:t>
            </a:r>
          </a:p>
          <a:p>
            <a:r>
              <a:rPr lang="en-US" sz="1200" b="0" i="0" kern="1200" dirty="0">
                <a:solidFill>
                  <a:schemeClr val="tx1"/>
                </a:solidFill>
                <a:effectLst/>
                <a:latin typeface="+mn-lt"/>
                <a:ea typeface="+mn-ea"/>
                <a:cs typeface="+mn-cs"/>
              </a:rPr>
              <a:t>So, these are models that say that topics can evolve over time. </a:t>
            </a:r>
          </a:p>
          <a:p>
            <a:r>
              <a:rPr lang="en-US" sz="1200" b="0" i="0" kern="1200" dirty="0">
                <a:solidFill>
                  <a:schemeClr val="tx1"/>
                </a:solidFill>
                <a:effectLst/>
                <a:latin typeface="+mn-lt"/>
                <a:ea typeface="+mn-ea"/>
                <a:cs typeface="+mn-cs"/>
              </a:rPr>
              <a:t>So, you have some keywords for the topic in one year and they change for the other year.</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24</a:t>
            </a:fld>
            <a:endParaRPr lang="en-US"/>
          </a:p>
        </p:txBody>
      </p:sp>
    </p:spTree>
    <p:extLst>
      <p:ext uri="{BB962C8B-B14F-4D97-AF65-F5344CB8AC3E}">
        <p14:creationId xmlns:p14="http://schemas.microsoft.com/office/powerpoint/2010/main" val="3404527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Or you can see how the probability of the topics changes. </a:t>
            </a:r>
          </a:p>
          <a:p>
            <a:r>
              <a:rPr lang="en-US" sz="1200" b="0" i="0" kern="1200" dirty="0">
                <a:solidFill>
                  <a:schemeClr val="tx1"/>
                </a:solidFill>
                <a:effectLst/>
                <a:latin typeface="+mn-lt"/>
                <a:ea typeface="+mn-ea"/>
                <a:cs typeface="+mn-cs"/>
              </a:rPr>
              <a:t>For example, you have some news flow and you know that some topic about </a:t>
            </a:r>
          </a:p>
          <a:p>
            <a:r>
              <a:rPr lang="en-US" sz="1200" b="0" i="0" kern="1200" dirty="0">
                <a:solidFill>
                  <a:schemeClr val="tx1"/>
                </a:solidFill>
                <a:effectLst/>
                <a:latin typeface="+mn-lt"/>
                <a:ea typeface="+mn-ea"/>
                <a:cs typeface="+mn-cs"/>
              </a:rPr>
              <a:t>bank-related stuff is super popular in this month but not that popular later</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25</a:t>
            </a:fld>
            <a:endParaRPr lang="en-US"/>
          </a:p>
        </p:txBody>
      </p:sp>
    </p:spTree>
    <p:extLst>
      <p:ext uri="{BB962C8B-B14F-4D97-AF65-F5344CB8AC3E}">
        <p14:creationId xmlns:p14="http://schemas.microsoft.com/office/powerpoint/2010/main" val="918775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more extension, multilingual topic models. </a:t>
            </a:r>
          </a:p>
          <a:p>
            <a:r>
              <a:rPr lang="en-US" sz="1200" b="0" i="0" kern="1200" dirty="0">
                <a:solidFill>
                  <a:schemeClr val="tx1"/>
                </a:solidFill>
                <a:effectLst/>
                <a:latin typeface="+mn-lt"/>
                <a:ea typeface="+mn-ea"/>
                <a:cs typeface="+mn-cs"/>
              </a:rPr>
              <a:t>So, topic is something that is not really dependent on </a:t>
            </a:r>
          </a:p>
          <a:p>
            <a:r>
              <a:rPr lang="en-US" sz="1200" b="0" i="0" kern="1200" dirty="0">
                <a:solidFill>
                  <a:schemeClr val="tx1"/>
                </a:solidFill>
                <a:effectLst/>
                <a:latin typeface="+mn-lt"/>
                <a:ea typeface="+mn-ea"/>
                <a:cs typeface="+mn-cs"/>
              </a:rPr>
              <a:t>the language because mathematics exists everywhere, right? </a:t>
            </a:r>
          </a:p>
          <a:p>
            <a:r>
              <a:rPr lang="en-US" sz="1200" b="0" i="0" kern="1200" dirty="0">
                <a:solidFill>
                  <a:schemeClr val="tx1"/>
                </a:solidFill>
                <a:effectLst/>
                <a:latin typeface="+mn-lt"/>
                <a:ea typeface="+mn-ea"/>
                <a:cs typeface="+mn-cs"/>
              </a:rPr>
              <a:t>So, we can just express it with different terms in English, </a:t>
            </a:r>
          </a:p>
          <a:p>
            <a:r>
              <a:rPr lang="en-US" sz="1200" b="0" i="0" kern="1200" dirty="0">
                <a:solidFill>
                  <a:schemeClr val="tx1"/>
                </a:solidFill>
                <a:effectLst/>
                <a:latin typeface="+mn-lt"/>
                <a:ea typeface="+mn-ea"/>
                <a:cs typeface="+mn-cs"/>
              </a:rPr>
              <a:t>in Italian, in Russian, </a:t>
            </a:r>
          </a:p>
          <a:p>
            <a:r>
              <a:rPr lang="en-US" sz="1200" b="0" i="0" kern="1200" dirty="0">
                <a:solidFill>
                  <a:schemeClr val="tx1"/>
                </a:solidFill>
                <a:effectLst/>
                <a:latin typeface="+mn-lt"/>
                <a:ea typeface="+mn-ea"/>
                <a:cs typeface="+mn-cs"/>
              </a:rPr>
              <a:t>and in any other language. </a:t>
            </a:r>
          </a:p>
          <a:p>
            <a:r>
              <a:rPr lang="en-US" sz="1200" b="0" i="0" kern="1200" dirty="0">
                <a:solidFill>
                  <a:schemeClr val="tx1"/>
                </a:solidFill>
                <a:effectLst/>
                <a:latin typeface="+mn-lt"/>
                <a:ea typeface="+mn-ea"/>
                <a:cs typeface="+mn-cs"/>
              </a:rPr>
              <a:t>And this model captures this intuition. </a:t>
            </a:r>
          </a:p>
          <a:p>
            <a:r>
              <a:rPr lang="en-US" sz="1200" b="0" i="0" kern="1200" dirty="0">
                <a:solidFill>
                  <a:schemeClr val="tx1"/>
                </a:solidFill>
                <a:effectLst/>
                <a:latin typeface="+mn-lt"/>
                <a:ea typeface="+mn-ea"/>
                <a:cs typeface="+mn-cs"/>
              </a:rPr>
              <a:t>So, we have some topics that are just the same </a:t>
            </a:r>
          </a:p>
          <a:p>
            <a:r>
              <a:rPr lang="en-US" sz="1200" b="0" i="0" kern="1200" dirty="0">
                <a:solidFill>
                  <a:schemeClr val="tx1"/>
                </a:solidFill>
                <a:effectLst/>
                <a:latin typeface="+mn-lt"/>
                <a:ea typeface="+mn-ea"/>
                <a:cs typeface="+mn-cs"/>
              </a:rPr>
              <a:t>for every language but they are expressed with different terms. </a:t>
            </a:r>
          </a:p>
          <a:p>
            <a:r>
              <a:rPr lang="en-US" sz="1200" b="0" i="0" kern="1200" dirty="0">
                <a:solidFill>
                  <a:schemeClr val="tx1"/>
                </a:solidFill>
                <a:effectLst/>
                <a:latin typeface="+mn-lt"/>
                <a:ea typeface="+mn-ea"/>
                <a:cs typeface="+mn-cs"/>
              </a:rPr>
              <a:t>You usually train this model on parallel data so you have </a:t>
            </a:r>
          </a:p>
          <a:p>
            <a:r>
              <a:rPr lang="en-US" sz="1200" b="0" i="0" kern="1200" dirty="0">
                <a:solidFill>
                  <a:schemeClr val="tx1"/>
                </a:solidFill>
                <a:effectLst/>
                <a:latin typeface="+mn-lt"/>
                <a:ea typeface="+mn-ea"/>
                <a:cs typeface="+mn-cs"/>
              </a:rPr>
              <a:t>two Wikipedia articles for the same topic, </a:t>
            </a:r>
          </a:p>
          <a:p>
            <a:r>
              <a:rPr lang="en-US" sz="1200" b="0" i="0" kern="1200" dirty="0">
                <a:solidFill>
                  <a:schemeClr val="tx1"/>
                </a:solidFill>
                <a:effectLst/>
                <a:latin typeface="+mn-lt"/>
                <a:ea typeface="+mn-ea"/>
                <a:cs typeface="+mn-cs"/>
              </a:rPr>
              <a:t>or let's better say for the same particular concept, </a:t>
            </a:r>
          </a:p>
          <a:p>
            <a:r>
              <a:rPr lang="en-US" sz="1200" b="0" i="0" kern="1200" dirty="0">
                <a:solidFill>
                  <a:schemeClr val="tx1"/>
                </a:solidFill>
                <a:effectLst/>
                <a:latin typeface="+mn-lt"/>
                <a:ea typeface="+mn-ea"/>
                <a:cs typeface="+mn-cs"/>
              </a:rPr>
              <a:t>and you know that the topics of these articles should be similar, </a:t>
            </a:r>
          </a:p>
          <a:p>
            <a:r>
              <a:rPr lang="en-US" sz="1200" b="0" i="0" kern="1200" dirty="0">
                <a:solidFill>
                  <a:schemeClr val="tx1"/>
                </a:solidFill>
                <a:effectLst/>
                <a:latin typeface="+mn-lt"/>
                <a:ea typeface="+mn-ea"/>
                <a:cs typeface="+mn-cs"/>
              </a:rPr>
              <a:t>but expressed with different terms</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26</a:t>
            </a:fld>
            <a:endParaRPr lang="en-US"/>
          </a:p>
        </p:txBody>
      </p:sp>
    </p:spTree>
    <p:extLst>
      <p:ext uri="{BB962C8B-B14F-4D97-AF65-F5344CB8AC3E}">
        <p14:creationId xmlns:p14="http://schemas.microsoft.com/office/powerpoint/2010/main" val="1655704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we have covered some extensions of Topic Models, </a:t>
            </a:r>
          </a:p>
          <a:p>
            <a:r>
              <a:rPr lang="en-US" sz="1200" b="0" i="0" kern="1200" dirty="0">
                <a:solidFill>
                  <a:schemeClr val="tx1"/>
                </a:solidFill>
                <a:effectLst/>
                <a:latin typeface="+mn-lt"/>
                <a:ea typeface="+mn-ea"/>
                <a:cs typeface="+mn-cs"/>
              </a:rPr>
              <a:t>and believe me there are much more in the literature. </a:t>
            </a:r>
          </a:p>
          <a:p>
            <a:r>
              <a:rPr lang="en-US" sz="1200" b="0" i="0" kern="1200" dirty="0">
                <a:solidFill>
                  <a:schemeClr val="tx1"/>
                </a:solidFill>
                <a:effectLst/>
                <a:latin typeface="+mn-lt"/>
                <a:ea typeface="+mn-ea"/>
                <a:cs typeface="+mn-cs"/>
              </a:rPr>
              <a:t>So, one natural question that you might have now if whether there </a:t>
            </a:r>
          </a:p>
          <a:p>
            <a:r>
              <a:rPr lang="en-US" sz="1200" b="0" i="0" kern="1200" dirty="0">
                <a:solidFill>
                  <a:schemeClr val="tx1"/>
                </a:solidFill>
                <a:effectLst/>
                <a:latin typeface="+mn-lt"/>
                <a:ea typeface="+mn-ea"/>
                <a:cs typeface="+mn-cs"/>
              </a:rPr>
              <a:t>is a way to combine all those requirements into one topic model. </a:t>
            </a:r>
          </a:p>
          <a:p>
            <a:r>
              <a:rPr lang="en-US" sz="1200" b="0" i="0" kern="1200" dirty="0">
                <a:solidFill>
                  <a:schemeClr val="tx1"/>
                </a:solidFill>
                <a:effectLst/>
                <a:latin typeface="+mn-lt"/>
                <a:ea typeface="+mn-ea"/>
                <a:cs typeface="+mn-cs"/>
              </a:rPr>
              <a:t>And there might be different approaches here and one approach which we </a:t>
            </a:r>
          </a:p>
          <a:p>
            <a:r>
              <a:rPr lang="en-US" sz="1200" b="0" i="0" kern="1200" dirty="0">
                <a:solidFill>
                  <a:schemeClr val="tx1"/>
                </a:solidFill>
                <a:effectLst/>
                <a:latin typeface="+mn-lt"/>
                <a:ea typeface="+mn-ea"/>
                <a:cs typeface="+mn-cs"/>
              </a:rPr>
              <a:t>develop here in our NLP Lab is called Additive Regularization for Topic Models. </a:t>
            </a:r>
          </a:p>
          <a:p>
            <a:r>
              <a:rPr lang="en-US" sz="1200" b="0" i="0" kern="1200" dirty="0">
                <a:solidFill>
                  <a:schemeClr val="tx1"/>
                </a:solidFill>
                <a:effectLst/>
                <a:latin typeface="+mn-lt"/>
                <a:ea typeface="+mn-ea"/>
                <a:cs typeface="+mn-cs"/>
              </a:rPr>
              <a:t>The idea is super simple. </a:t>
            </a:r>
          </a:p>
          <a:p>
            <a:r>
              <a:rPr lang="en-US" sz="1200" b="0" i="0" kern="1200" dirty="0">
                <a:solidFill>
                  <a:schemeClr val="tx1"/>
                </a:solidFill>
                <a:effectLst/>
                <a:latin typeface="+mn-lt"/>
                <a:ea typeface="+mn-ea"/>
                <a:cs typeface="+mn-cs"/>
              </a:rPr>
              <a:t>So, we have some likelihood for PLSA model. </a:t>
            </a:r>
          </a:p>
          <a:p>
            <a:r>
              <a:rPr lang="en-US" sz="1200" b="0" i="0" kern="1200" dirty="0">
                <a:solidFill>
                  <a:schemeClr val="tx1"/>
                </a:solidFill>
                <a:effectLst/>
                <a:latin typeface="+mn-lt"/>
                <a:ea typeface="+mn-ea"/>
                <a:cs typeface="+mn-cs"/>
              </a:rPr>
              <a:t>Now, let us have some additional </a:t>
            </a:r>
            <a:r>
              <a:rPr lang="en-US" sz="1200" b="0" i="0" kern="1200" dirty="0" err="1">
                <a:solidFill>
                  <a:schemeClr val="tx1"/>
                </a:solidFill>
                <a:effectLst/>
                <a:latin typeface="+mn-lt"/>
                <a:ea typeface="+mn-ea"/>
                <a:cs typeface="+mn-cs"/>
              </a:rPr>
              <a:t>regularizers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Let us add them to the likelihood with some coefficients. </a:t>
            </a:r>
          </a:p>
          <a:p>
            <a:r>
              <a:rPr lang="en-US" sz="1200" b="0" i="0" kern="1200" dirty="0">
                <a:solidFill>
                  <a:schemeClr val="tx1"/>
                </a:solidFill>
                <a:effectLst/>
                <a:latin typeface="+mn-lt"/>
                <a:ea typeface="+mn-ea"/>
                <a:cs typeface="+mn-cs"/>
              </a:rPr>
              <a:t>So, all we need is to formalize our requirements with some </a:t>
            </a:r>
            <a:r>
              <a:rPr lang="en-US" sz="1200" b="0" i="0" kern="1200" dirty="0" err="1">
                <a:solidFill>
                  <a:schemeClr val="tx1"/>
                </a:solidFill>
                <a:effectLst/>
                <a:latin typeface="+mn-lt"/>
                <a:ea typeface="+mn-ea"/>
                <a:cs typeface="+mn-cs"/>
              </a:rPr>
              <a:t>regularizers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and then tune those tau coefficients to say that, for example, </a:t>
            </a:r>
          </a:p>
          <a:p>
            <a:r>
              <a:rPr lang="en-US" sz="1200" b="0" i="0" kern="1200" dirty="0">
                <a:solidFill>
                  <a:schemeClr val="tx1"/>
                </a:solidFill>
                <a:effectLst/>
                <a:latin typeface="+mn-lt"/>
                <a:ea typeface="+mn-ea"/>
                <a:cs typeface="+mn-cs"/>
              </a:rPr>
              <a:t>we need better hierarchy rather than better dynamics In the model. </a:t>
            </a:r>
          </a:p>
          <a:p>
            <a:r>
              <a:rPr lang="en-US" sz="1200" b="0" i="0" kern="1200" dirty="0">
                <a:solidFill>
                  <a:schemeClr val="tx1"/>
                </a:solidFill>
                <a:effectLst/>
                <a:latin typeface="+mn-lt"/>
                <a:ea typeface="+mn-ea"/>
                <a:cs typeface="+mn-cs"/>
              </a:rPr>
              <a:t>So, just to provide one example of how those </a:t>
            </a:r>
            <a:r>
              <a:rPr lang="en-US" sz="1200" b="0" i="0" kern="1200" dirty="0" err="1">
                <a:solidFill>
                  <a:schemeClr val="tx1"/>
                </a:solidFill>
                <a:effectLst/>
                <a:latin typeface="+mn-lt"/>
                <a:ea typeface="+mn-ea"/>
                <a:cs typeface="+mn-cs"/>
              </a:rPr>
              <a:t>regularizers</a:t>
            </a:r>
            <a:r>
              <a:rPr lang="en-US" sz="1200" b="0" i="0" kern="1200" dirty="0">
                <a:solidFill>
                  <a:schemeClr val="tx1"/>
                </a:solidFill>
                <a:effectLst/>
                <a:latin typeface="+mn-lt"/>
                <a:ea typeface="+mn-ea"/>
                <a:cs typeface="+mn-cs"/>
              </a:rPr>
              <a:t> can look like, </a:t>
            </a:r>
          </a:p>
          <a:p>
            <a:r>
              <a:rPr lang="en-US" sz="1200" b="0" i="0" kern="1200" dirty="0">
                <a:solidFill>
                  <a:schemeClr val="tx1"/>
                </a:solidFill>
                <a:effectLst/>
                <a:latin typeface="+mn-lt"/>
                <a:ea typeface="+mn-ea"/>
                <a:cs typeface="+mn-cs"/>
              </a:rPr>
              <a:t>we can imagine that we need different topics in our model, </a:t>
            </a:r>
          </a:p>
          <a:p>
            <a:r>
              <a:rPr lang="en-US" sz="1200" b="0" i="0" kern="1200" dirty="0">
                <a:solidFill>
                  <a:schemeClr val="tx1"/>
                </a:solidFill>
                <a:effectLst/>
                <a:latin typeface="+mn-lt"/>
                <a:ea typeface="+mn-ea"/>
                <a:cs typeface="+mn-cs"/>
              </a:rPr>
              <a:t>so it would be great to have as different topics as possible. </a:t>
            </a:r>
          </a:p>
          <a:p>
            <a:r>
              <a:rPr lang="en-US" sz="1200" b="0" i="0" kern="1200" dirty="0">
                <a:solidFill>
                  <a:schemeClr val="tx1"/>
                </a:solidFill>
                <a:effectLst/>
                <a:latin typeface="+mn-lt"/>
                <a:ea typeface="+mn-ea"/>
                <a:cs typeface="+mn-cs"/>
              </a:rPr>
              <a:t>To do this, we can try to maximize the negative pairwise correlations between the topics. </a:t>
            </a:r>
          </a:p>
          <a:p>
            <a:r>
              <a:rPr lang="en-US" sz="1200" b="0" i="0" kern="1200" dirty="0">
                <a:solidFill>
                  <a:schemeClr val="tx1"/>
                </a:solidFill>
                <a:effectLst/>
                <a:latin typeface="+mn-lt"/>
                <a:ea typeface="+mn-ea"/>
                <a:cs typeface="+mn-cs"/>
              </a:rPr>
              <a:t>So, this is exactly what is written down in the bottom formula. </a:t>
            </a:r>
          </a:p>
          <a:p>
            <a:r>
              <a:rPr lang="en-US" sz="1200" b="0" i="0" kern="1200" dirty="0">
                <a:solidFill>
                  <a:schemeClr val="tx1"/>
                </a:solidFill>
                <a:effectLst/>
                <a:latin typeface="+mn-lt"/>
                <a:ea typeface="+mn-ea"/>
                <a:cs typeface="+mn-cs"/>
              </a:rPr>
              <a:t>You have your pairs of topics and you try to make them as different as possible</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27</a:t>
            </a:fld>
            <a:endParaRPr lang="en-US"/>
          </a:p>
        </p:txBody>
      </p:sp>
    </p:spTree>
    <p:extLst>
      <p:ext uri="{BB962C8B-B14F-4D97-AF65-F5344CB8AC3E}">
        <p14:creationId xmlns:p14="http://schemas.microsoft.com/office/powerpoint/2010/main" val="2737069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 can you train this model? </a:t>
            </a:r>
          </a:p>
          <a:p>
            <a:r>
              <a:rPr lang="en-US" sz="1200" b="0" i="0" kern="1200" dirty="0">
                <a:solidFill>
                  <a:schemeClr val="tx1"/>
                </a:solidFill>
                <a:effectLst/>
                <a:latin typeface="+mn-lt"/>
                <a:ea typeface="+mn-ea"/>
                <a:cs typeface="+mn-cs"/>
              </a:rPr>
              <a:t>Well, you still can use EM algorithm. </a:t>
            </a:r>
          </a:p>
          <a:p>
            <a:r>
              <a:rPr lang="en-US" sz="1200" b="0" i="0" kern="1200" dirty="0">
                <a:solidFill>
                  <a:schemeClr val="tx1"/>
                </a:solidFill>
                <a:effectLst/>
                <a:latin typeface="+mn-lt"/>
                <a:ea typeface="+mn-ea"/>
                <a:cs typeface="+mn-cs"/>
              </a:rPr>
              <a:t>So, the E-step holds the same, </a:t>
            </a:r>
          </a:p>
          <a:p>
            <a:r>
              <a:rPr lang="en-US" sz="1200" b="0" i="0" kern="1200" dirty="0">
                <a:solidFill>
                  <a:schemeClr val="tx1"/>
                </a:solidFill>
                <a:effectLst/>
                <a:latin typeface="+mn-lt"/>
                <a:ea typeface="+mn-ea"/>
                <a:cs typeface="+mn-cs"/>
              </a:rPr>
              <a:t>exactly the same as it was for the PLSA topic model. </a:t>
            </a:r>
          </a:p>
          <a:p>
            <a:r>
              <a:rPr lang="en-US" sz="1200" b="0" i="0" kern="1200" dirty="0">
                <a:solidFill>
                  <a:schemeClr val="tx1"/>
                </a:solidFill>
                <a:effectLst/>
                <a:latin typeface="+mn-lt"/>
                <a:ea typeface="+mn-ea"/>
                <a:cs typeface="+mn-cs"/>
              </a:rPr>
              <a:t>The M-step changes, but very slightly. </a:t>
            </a:r>
          </a:p>
          <a:p>
            <a:r>
              <a:rPr lang="en-US" sz="1200" b="0" i="0" kern="1200" dirty="0">
                <a:solidFill>
                  <a:schemeClr val="tx1"/>
                </a:solidFill>
                <a:effectLst/>
                <a:latin typeface="+mn-lt"/>
                <a:ea typeface="+mn-ea"/>
                <a:cs typeface="+mn-cs"/>
              </a:rPr>
              <a:t>So, the only thing that is new here is green. </a:t>
            </a:r>
          </a:p>
          <a:p>
            <a:r>
              <a:rPr lang="en-US" sz="1200" b="0" i="0" kern="1200" dirty="0">
                <a:solidFill>
                  <a:schemeClr val="tx1"/>
                </a:solidFill>
                <a:effectLst/>
                <a:latin typeface="+mn-lt"/>
                <a:ea typeface="+mn-ea"/>
                <a:cs typeface="+mn-cs"/>
              </a:rPr>
              <a:t>This is the derivatives of the </a:t>
            </a:r>
            <a:r>
              <a:rPr lang="en-US" sz="1200" b="0" i="0" kern="1200" dirty="0" err="1">
                <a:solidFill>
                  <a:schemeClr val="tx1"/>
                </a:solidFill>
                <a:effectLst/>
                <a:latin typeface="+mn-lt"/>
                <a:ea typeface="+mn-ea"/>
                <a:cs typeface="+mn-cs"/>
              </a:rPr>
              <a:t>regularizers</a:t>
            </a:r>
            <a:r>
              <a:rPr lang="en-US" sz="1200" b="0" i="0" kern="1200" dirty="0">
                <a:solidFill>
                  <a:schemeClr val="tx1"/>
                </a:solidFill>
                <a:effectLst/>
                <a:latin typeface="+mn-lt"/>
                <a:ea typeface="+mn-ea"/>
                <a:cs typeface="+mn-cs"/>
              </a:rPr>
              <a:t> for your parameters. </a:t>
            </a:r>
          </a:p>
          <a:p>
            <a:r>
              <a:rPr lang="en-US" sz="1200" b="0" i="0" kern="1200" dirty="0">
                <a:solidFill>
                  <a:schemeClr val="tx1"/>
                </a:solidFill>
                <a:effectLst/>
                <a:latin typeface="+mn-lt"/>
                <a:ea typeface="+mn-ea"/>
                <a:cs typeface="+mn-cs"/>
              </a:rPr>
              <a:t>So, you need to add these terms here to get </a:t>
            </a:r>
          </a:p>
          <a:p>
            <a:r>
              <a:rPr lang="en-US" sz="1200" b="0" i="0" kern="1200" dirty="0">
                <a:solidFill>
                  <a:schemeClr val="tx1"/>
                </a:solidFill>
                <a:effectLst/>
                <a:latin typeface="+mn-lt"/>
                <a:ea typeface="+mn-ea"/>
                <a:cs typeface="+mn-cs"/>
              </a:rPr>
              <a:t>maximum likelihood estimations for the parameters for the M-step. </a:t>
            </a:r>
          </a:p>
          <a:p>
            <a:r>
              <a:rPr lang="en-US" sz="1200" b="0" i="0" kern="1200" dirty="0">
                <a:solidFill>
                  <a:schemeClr val="tx1"/>
                </a:solidFill>
                <a:effectLst/>
                <a:latin typeface="+mn-lt"/>
                <a:ea typeface="+mn-ea"/>
                <a:cs typeface="+mn-cs"/>
              </a:rPr>
              <a:t>And this is pretty straightforward, </a:t>
            </a:r>
          </a:p>
          <a:p>
            <a:r>
              <a:rPr lang="en-US" sz="1200" b="0" i="0" kern="1200" dirty="0">
                <a:solidFill>
                  <a:schemeClr val="tx1"/>
                </a:solidFill>
                <a:effectLst/>
                <a:latin typeface="+mn-lt"/>
                <a:ea typeface="+mn-ea"/>
                <a:cs typeface="+mn-cs"/>
              </a:rPr>
              <a:t>so you just formalize your criteria, </a:t>
            </a:r>
          </a:p>
          <a:p>
            <a:r>
              <a:rPr lang="en-US" sz="1200" b="0" i="0" kern="1200" dirty="0">
                <a:solidFill>
                  <a:schemeClr val="tx1"/>
                </a:solidFill>
                <a:effectLst/>
                <a:latin typeface="+mn-lt"/>
                <a:ea typeface="+mn-ea"/>
                <a:cs typeface="+mn-cs"/>
              </a:rPr>
              <a:t>you took the derivatives, </a:t>
            </a:r>
          </a:p>
          <a:p>
            <a:r>
              <a:rPr lang="en-US" sz="1200" b="0" i="0" kern="1200" dirty="0">
                <a:solidFill>
                  <a:schemeClr val="tx1"/>
                </a:solidFill>
                <a:effectLst/>
                <a:latin typeface="+mn-lt"/>
                <a:ea typeface="+mn-ea"/>
                <a:cs typeface="+mn-cs"/>
              </a:rPr>
              <a:t>and you could built this into your model</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28</a:t>
            </a:fld>
            <a:endParaRPr lang="en-US"/>
          </a:p>
        </p:txBody>
      </p:sp>
    </p:spTree>
    <p:extLst>
      <p:ext uri="{BB962C8B-B14F-4D97-AF65-F5344CB8AC3E}">
        <p14:creationId xmlns:p14="http://schemas.microsoft.com/office/powerpoint/2010/main" val="4117341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I will just show you one more example for this. </a:t>
            </a:r>
          </a:p>
          <a:p>
            <a:r>
              <a:rPr lang="en-US" sz="1200" b="0" i="0" kern="1200" dirty="0">
                <a:solidFill>
                  <a:schemeClr val="tx1"/>
                </a:solidFill>
                <a:effectLst/>
                <a:latin typeface="+mn-lt"/>
                <a:ea typeface="+mn-ea"/>
                <a:cs typeface="+mn-cs"/>
              </a:rPr>
              <a:t>So, in many applications we need to model </a:t>
            </a:r>
          </a:p>
          <a:p>
            <a:r>
              <a:rPr lang="en-US" sz="1200" b="0" i="0" kern="1200" dirty="0">
                <a:solidFill>
                  <a:schemeClr val="tx1"/>
                </a:solidFill>
                <a:effectLst/>
                <a:latin typeface="+mn-lt"/>
                <a:ea typeface="+mn-ea"/>
                <a:cs typeface="+mn-cs"/>
              </a:rPr>
              <a:t>not only words in the texts but some additional modalities. </a:t>
            </a:r>
          </a:p>
          <a:p>
            <a:r>
              <a:rPr lang="en-US" sz="1200" b="0" i="0" kern="1200" dirty="0">
                <a:solidFill>
                  <a:schemeClr val="tx1"/>
                </a:solidFill>
                <a:effectLst/>
                <a:latin typeface="+mn-lt"/>
                <a:ea typeface="+mn-ea"/>
                <a:cs typeface="+mn-cs"/>
              </a:rPr>
              <a:t>What I mean is some metadata, </a:t>
            </a:r>
          </a:p>
          <a:p>
            <a:r>
              <a:rPr lang="en-US" sz="1200" b="0" i="0" kern="1200" dirty="0">
                <a:solidFill>
                  <a:schemeClr val="tx1"/>
                </a:solidFill>
                <a:effectLst/>
                <a:latin typeface="+mn-lt"/>
                <a:ea typeface="+mn-ea"/>
                <a:cs typeface="+mn-cs"/>
              </a:rPr>
              <a:t>some users, maybe authors of the papers, </a:t>
            </a:r>
          </a:p>
          <a:p>
            <a:r>
              <a:rPr lang="en-US" sz="1200" b="0" i="0" kern="1200" dirty="0">
                <a:solidFill>
                  <a:schemeClr val="tx1"/>
                </a:solidFill>
                <a:effectLst/>
                <a:latin typeface="+mn-lt"/>
                <a:ea typeface="+mn-ea"/>
                <a:cs typeface="+mn-cs"/>
              </a:rPr>
              <a:t>time stamps, and categories, </a:t>
            </a:r>
          </a:p>
          <a:p>
            <a:r>
              <a:rPr lang="en-US" sz="1200" b="0" i="0" kern="1200" dirty="0">
                <a:solidFill>
                  <a:schemeClr val="tx1"/>
                </a:solidFill>
                <a:effectLst/>
                <a:latin typeface="+mn-lt"/>
                <a:ea typeface="+mn-ea"/>
                <a:cs typeface="+mn-cs"/>
              </a:rPr>
              <a:t>and many other things that can go with the documents but that are not just words. </a:t>
            </a:r>
          </a:p>
          <a:p>
            <a:r>
              <a:rPr lang="en-US" sz="1200" b="0" i="0" kern="1200" dirty="0">
                <a:solidFill>
                  <a:schemeClr val="tx1"/>
                </a:solidFill>
                <a:effectLst/>
                <a:latin typeface="+mn-lt"/>
                <a:ea typeface="+mn-ea"/>
                <a:cs typeface="+mn-cs"/>
              </a:rPr>
              <a:t>Can we build somehow them into our model?</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29</a:t>
            </a:fld>
            <a:endParaRPr lang="en-US"/>
          </a:p>
        </p:txBody>
      </p:sp>
    </p:spTree>
    <p:extLst>
      <p:ext uri="{BB962C8B-B14F-4D97-AF65-F5344CB8AC3E}">
        <p14:creationId xmlns:p14="http://schemas.microsoft.com/office/powerpoint/2010/main" val="609954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let us start with a brief introduction to the task. </a:t>
            </a:r>
          </a:p>
          <a:p>
            <a:r>
              <a:rPr lang="en-US" sz="1200" b="0" i="0" kern="1200" dirty="0">
                <a:solidFill>
                  <a:schemeClr val="tx1"/>
                </a:solidFill>
                <a:effectLst/>
                <a:latin typeface="+mn-lt"/>
                <a:ea typeface="+mn-ea"/>
                <a:cs typeface="+mn-cs"/>
              </a:rPr>
              <a:t>You are given a text collection and you want to build some hidden representation. </a:t>
            </a:r>
          </a:p>
          <a:p>
            <a:r>
              <a:rPr lang="en-US" sz="1200" b="0" i="0" kern="1200" dirty="0">
                <a:solidFill>
                  <a:schemeClr val="tx1"/>
                </a:solidFill>
                <a:effectLst/>
                <a:latin typeface="+mn-lt"/>
                <a:ea typeface="+mn-ea"/>
                <a:cs typeface="+mn-cs"/>
              </a:rPr>
              <a:t>So, you want to say that okay there are some topics here and </a:t>
            </a:r>
          </a:p>
          <a:p>
            <a:r>
              <a:rPr lang="en-US" sz="1200" b="0" i="0" kern="1200" dirty="0">
                <a:solidFill>
                  <a:schemeClr val="tx1"/>
                </a:solidFill>
                <a:effectLst/>
                <a:latin typeface="+mn-lt"/>
                <a:ea typeface="+mn-ea"/>
                <a:cs typeface="+mn-cs"/>
              </a:rPr>
              <a:t>every document is described with those topics that are discussed in this document. </a:t>
            </a:r>
          </a:p>
          <a:p>
            <a:r>
              <a:rPr lang="en-US" sz="1200" b="0" i="0" kern="1200" dirty="0">
                <a:solidFill>
                  <a:schemeClr val="tx1"/>
                </a:solidFill>
                <a:effectLst/>
                <a:latin typeface="+mn-lt"/>
                <a:ea typeface="+mn-ea"/>
                <a:cs typeface="+mn-cs"/>
              </a:rPr>
              <a:t>Now, what is the topic? </a:t>
            </a:r>
          </a:p>
          <a:p>
            <a:r>
              <a:rPr lang="en-US" sz="1200" b="0" i="0" kern="1200" dirty="0">
                <a:solidFill>
                  <a:schemeClr val="tx1"/>
                </a:solidFill>
                <a:effectLst/>
                <a:latin typeface="+mn-lt"/>
                <a:ea typeface="+mn-ea"/>
                <a:cs typeface="+mn-cs"/>
              </a:rPr>
              <a:t>Well you can imagine that you can describe a topic with some words. </a:t>
            </a:r>
          </a:p>
          <a:p>
            <a:r>
              <a:rPr lang="en-US" sz="1200" b="0" i="0" kern="1200" dirty="0">
                <a:solidFill>
                  <a:schemeClr val="tx1"/>
                </a:solidFill>
                <a:effectLst/>
                <a:latin typeface="+mn-lt"/>
                <a:ea typeface="+mn-ea"/>
                <a:cs typeface="+mn-cs"/>
              </a:rPr>
              <a:t>For example, such topic as weather is described with sky, rain, sun, </a:t>
            </a:r>
          </a:p>
          <a:p>
            <a:r>
              <a:rPr lang="en-US" sz="1200" b="0" i="0" kern="1200" dirty="0">
                <a:solidFill>
                  <a:schemeClr val="tx1"/>
                </a:solidFill>
                <a:effectLst/>
                <a:latin typeface="+mn-lt"/>
                <a:ea typeface="+mn-ea"/>
                <a:cs typeface="+mn-cs"/>
              </a:rPr>
              <a:t>and something like this and such topics such as mathematics is described with </a:t>
            </a:r>
          </a:p>
          <a:p>
            <a:r>
              <a:rPr lang="en-US" sz="1200" b="0" i="0" kern="1200" dirty="0">
                <a:solidFill>
                  <a:schemeClr val="tx1"/>
                </a:solidFill>
                <a:effectLst/>
                <a:latin typeface="+mn-lt"/>
                <a:ea typeface="+mn-ea"/>
                <a:cs typeface="+mn-cs"/>
              </a:rPr>
              <a:t>some mathematical terms and probably they do not even overlap at all. </a:t>
            </a:r>
          </a:p>
          <a:p>
            <a:r>
              <a:rPr lang="en-US" sz="1200" b="0" i="0" kern="1200" dirty="0">
                <a:solidFill>
                  <a:schemeClr val="tx1"/>
                </a:solidFill>
                <a:effectLst/>
                <a:latin typeface="+mn-lt"/>
                <a:ea typeface="+mn-ea"/>
                <a:cs typeface="+mn-cs"/>
              </a:rPr>
              <a:t>So, you can think about it as soft </a:t>
            </a:r>
            <a:r>
              <a:rPr lang="en-US" sz="1200" b="0" i="0" kern="1200" dirty="0" err="1">
                <a:solidFill>
                  <a:schemeClr val="tx1"/>
                </a:solidFill>
                <a:effectLst/>
                <a:latin typeface="+mn-lt"/>
                <a:ea typeface="+mn-ea"/>
                <a:cs typeface="+mn-cs"/>
              </a:rPr>
              <a:t>biclustering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Why soft b-clustering? </a:t>
            </a:r>
          </a:p>
          <a:p>
            <a:r>
              <a:rPr lang="en-US" sz="1200" b="0" i="0" kern="1200" dirty="0">
                <a:solidFill>
                  <a:schemeClr val="tx1"/>
                </a:solidFill>
                <a:effectLst/>
                <a:latin typeface="+mn-lt"/>
                <a:ea typeface="+mn-ea"/>
                <a:cs typeface="+mn-cs"/>
              </a:rPr>
              <a:t>So, first, it is </a:t>
            </a:r>
            <a:r>
              <a:rPr lang="en-US" sz="1200" b="0" i="0" kern="1200" dirty="0" err="1">
                <a:solidFill>
                  <a:schemeClr val="tx1"/>
                </a:solidFill>
                <a:effectLst/>
                <a:latin typeface="+mn-lt"/>
                <a:ea typeface="+mn-ea"/>
                <a:cs typeface="+mn-cs"/>
              </a:rPr>
              <a:t>biclustering</a:t>
            </a:r>
            <a:r>
              <a:rPr lang="en-US" sz="1200" b="0" i="0" kern="1200" dirty="0">
                <a:solidFill>
                  <a:schemeClr val="tx1"/>
                </a:solidFill>
                <a:effectLst/>
                <a:latin typeface="+mn-lt"/>
                <a:ea typeface="+mn-ea"/>
                <a:cs typeface="+mn-cs"/>
              </a:rPr>
              <a:t> because you cluster both words and documents. </a:t>
            </a:r>
          </a:p>
          <a:p>
            <a:r>
              <a:rPr lang="en-US" sz="1200" b="0" i="0" kern="1200" dirty="0">
                <a:solidFill>
                  <a:schemeClr val="tx1"/>
                </a:solidFill>
                <a:effectLst/>
                <a:latin typeface="+mn-lt"/>
                <a:ea typeface="+mn-ea"/>
                <a:cs typeface="+mn-cs"/>
              </a:rPr>
              <a:t>Second, it is soft because you will see that we are going to build </a:t>
            </a:r>
          </a:p>
          <a:p>
            <a:r>
              <a:rPr lang="en-US" sz="1200" b="0" i="0" kern="1200" dirty="0">
                <a:solidFill>
                  <a:schemeClr val="tx1"/>
                </a:solidFill>
                <a:effectLst/>
                <a:latin typeface="+mn-lt"/>
                <a:ea typeface="+mn-ea"/>
                <a:cs typeface="+mn-cs"/>
              </a:rPr>
              <a:t>some probability distributions to softly assign words and documents to topics.</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3</a:t>
            </a:fld>
            <a:endParaRPr lang="en-US"/>
          </a:p>
        </p:txBody>
      </p:sp>
    </p:spTree>
    <p:extLst>
      <p:ext uri="{BB962C8B-B14F-4D97-AF65-F5344CB8AC3E}">
        <p14:creationId xmlns:p14="http://schemas.microsoft.com/office/powerpoint/2010/main" val="374219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can actually use absolutely the same intuition. </a:t>
            </a:r>
          </a:p>
          <a:p>
            <a:r>
              <a:rPr lang="en-US" sz="1200" b="0" i="0" kern="1200" dirty="0">
                <a:solidFill>
                  <a:schemeClr val="tx1"/>
                </a:solidFill>
                <a:effectLst/>
                <a:latin typeface="+mn-lt"/>
                <a:ea typeface="+mn-ea"/>
                <a:cs typeface="+mn-cs"/>
              </a:rPr>
              <a:t>So, let us just, </a:t>
            </a:r>
          </a:p>
          <a:p>
            <a:r>
              <a:rPr lang="en-US" sz="1200" b="0" i="0" kern="1200" dirty="0">
                <a:solidFill>
                  <a:schemeClr val="tx1"/>
                </a:solidFill>
                <a:effectLst/>
                <a:latin typeface="+mn-lt"/>
                <a:ea typeface="+mn-ea"/>
                <a:cs typeface="+mn-cs"/>
              </a:rPr>
              <a:t>instead of one likelihood, </a:t>
            </a:r>
          </a:p>
          <a:p>
            <a:r>
              <a:rPr lang="en-US" sz="1200" b="0" i="0" kern="1200" dirty="0">
                <a:solidFill>
                  <a:schemeClr val="tx1"/>
                </a:solidFill>
                <a:effectLst/>
                <a:latin typeface="+mn-lt"/>
                <a:ea typeface="+mn-ea"/>
                <a:cs typeface="+mn-cs"/>
              </a:rPr>
              <a:t>have some weighted likelihoods. </a:t>
            </a:r>
          </a:p>
          <a:p>
            <a:r>
              <a:rPr lang="en-US" sz="1200" b="0" i="0" kern="1200" dirty="0">
                <a:solidFill>
                  <a:schemeClr val="tx1"/>
                </a:solidFill>
                <a:effectLst/>
                <a:latin typeface="+mn-lt"/>
                <a:ea typeface="+mn-ea"/>
                <a:cs typeface="+mn-cs"/>
              </a:rPr>
              <a:t>So, let us have a likelihood for every modality and </a:t>
            </a:r>
          </a:p>
          <a:p>
            <a:r>
              <a:rPr lang="en-US" sz="1200" b="0" i="0" kern="1200" dirty="0">
                <a:solidFill>
                  <a:schemeClr val="tx1"/>
                </a:solidFill>
                <a:effectLst/>
                <a:latin typeface="+mn-lt"/>
                <a:ea typeface="+mn-ea"/>
                <a:cs typeface="+mn-cs"/>
              </a:rPr>
              <a:t>let us weigh them with some modality coefficients. </a:t>
            </a:r>
          </a:p>
          <a:p>
            <a:r>
              <a:rPr lang="en-US" sz="1200" b="0" i="0" kern="1200" dirty="0">
                <a:solidFill>
                  <a:schemeClr val="tx1"/>
                </a:solidFill>
                <a:effectLst/>
                <a:latin typeface="+mn-lt"/>
                <a:ea typeface="+mn-ea"/>
                <a:cs typeface="+mn-cs"/>
              </a:rPr>
              <a:t>Now, what do we have for every modality? </a:t>
            </a:r>
          </a:p>
          <a:p>
            <a:r>
              <a:rPr lang="en-US" sz="1200" b="0" i="0" kern="1200" dirty="0">
                <a:solidFill>
                  <a:schemeClr val="tx1"/>
                </a:solidFill>
                <a:effectLst/>
                <a:latin typeface="+mn-lt"/>
                <a:ea typeface="+mn-ea"/>
                <a:cs typeface="+mn-cs"/>
              </a:rPr>
              <a:t>Actually, we have different vocabularies. </a:t>
            </a:r>
          </a:p>
          <a:p>
            <a:r>
              <a:rPr lang="en-US" sz="1200" b="0" i="0" kern="1200" dirty="0">
                <a:solidFill>
                  <a:schemeClr val="tx1"/>
                </a:solidFill>
                <a:effectLst/>
                <a:latin typeface="+mn-lt"/>
                <a:ea typeface="+mn-ea"/>
                <a:cs typeface="+mn-cs"/>
              </a:rPr>
              <a:t>So, we treat the tokens of authors modality as a separate vocabulary, </a:t>
            </a:r>
          </a:p>
          <a:p>
            <a:r>
              <a:rPr lang="en-US" sz="1200" b="0" i="0" kern="1200" dirty="0">
                <a:solidFill>
                  <a:schemeClr val="tx1"/>
                </a:solidFill>
                <a:effectLst/>
                <a:latin typeface="+mn-lt"/>
                <a:ea typeface="+mn-ea"/>
                <a:cs typeface="+mn-cs"/>
              </a:rPr>
              <a:t>so every topic will be now </a:t>
            </a:r>
          </a:p>
          <a:p>
            <a:r>
              <a:rPr lang="en-US" sz="1200" b="0" i="0" kern="1200" dirty="0">
                <a:solidFill>
                  <a:schemeClr val="tx1"/>
                </a:solidFill>
                <a:effectLst/>
                <a:latin typeface="+mn-lt"/>
                <a:ea typeface="+mn-ea"/>
                <a:cs typeface="+mn-cs"/>
              </a:rPr>
              <a:t>not only the distribution of words but the distribution over authors as well. </a:t>
            </a:r>
          </a:p>
          <a:p>
            <a:r>
              <a:rPr lang="en-US" sz="1200" b="0" i="0" kern="1200" dirty="0">
                <a:solidFill>
                  <a:schemeClr val="tx1"/>
                </a:solidFill>
                <a:effectLst/>
                <a:latin typeface="+mn-lt"/>
                <a:ea typeface="+mn-ea"/>
                <a:cs typeface="+mn-cs"/>
              </a:rPr>
              <a:t>Or if we have five modalities, </a:t>
            </a:r>
          </a:p>
          <a:p>
            <a:r>
              <a:rPr lang="en-US" sz="1200" b="0" i="0" kern="1200" dirty="0">
                <a:solidFill>
                  <a:schemeClr val="tx1"/>
                </a:solidFill>
                <a:effectLst/>
                <a:latin typeface="+mn-lt"/>
                <a:ea typeface="+mn-ea"/>
                <a:cs typeface="+mn-cs"/>
              </a:rPr>
              <a:t>every topic will be represented by five distinct distributions. </a:t>
            </a:r>
          </a:p>
          <a:p>
            <a:r>
              <a:rPr lang="en-US" sz="1200" b="0" i="0" kern="1200" dirty="0">
                <a:solidFill>
                  <a:schemeClr val="tx1"/>
                </a:solidFill>
                <a:effectLst/>
                <a:latin typeface="+mn-lt"/>
                <a:ea typeface="+mn-ea"/>
                <a:cs typeface="+mn-cs"/>
              </a:rPr>
              <a:t>One cool thing about multimodal topic models is that you </a:t>
            </a:r>
          </a:p>
          <a:p>
            <a:r>
              <a:rPr lang="en-US" sz="1200" b="0" i="0" kern="1200" dirty="0">
                <a:solidFill>
                  <a:schemeClr val="tx1"/>
                </a:solidFill>
                <a:effectLst/>
                <a:latin typeface="+mn-lt"/>
                <a:ea typeface="+mn-ea"/>
                <a:cs typeface="+mn-cs"/>
              </a:rPr>
              <a:t>represent any entities in this hidden space of topics. </a:t>
            </a:r>
          </a:p>
          <a:p>
            <a:r>
              <a:rPr lang="en-US" sz="1200" b="0" i="0" kern="1200" dirty="0">
                <a:solidFill>
                  <a:schemeClr val="tx1"/>
                </a:solidFill>
                <a:effectLst/>
                <a:latin typeface="+mn-lt"/>
                <a:ea typeface="+mn-ea"/>
                <a:cs typeface="+mn-cs"/>
              </a:rPr>
              <a:t>So, this is a way somehow to unify all the information in your model. </a:t>
            </a:r>
          </a:p>
          <a:p>
            <a:r>
              <a:rPr lang="en-US" sz="1200" b="0" i="0" kern="1200" dirty="0">
                <a:solidFill>
                  <a:schemeClr val="tx1"/>
                </a:solidFill>
                <a:effectLst/>
                <a:latin typeface="+mn-lt"/>
                <a:ea typeface="+mn-ea"/>
                <a:cs typeface="+mn-cs"/>
              </a:rPr>
              <a:t>For example, you can find what are the most probable topics for </a:t>
            </a:r>
          </a:p>
          <a:p>
            <a:r>
              <a:rPr lang="en-US" sz="1200" b="0" i="0" kern="1200" dirty="0">
                <a:solidFill>
                  <a:schemeClr val="tx1"/>
                </a:solidFill>
                <a:effectLst/>
                <a:latin typeface="+mn-lt"/>
                <a:ea typeface="+mn-ea"/>
                <a:cs typeface="+mn-cs"/>
              </a:rPr>
              <a:t>words and what are the most probable topics for time stamps, let's say. </a:t>
            </a:r>
          </a:p>
          <a:p>
            <a:r>
              <a:rPr lang="en-US" sz="1200" b="0" i="0" kern="1200" dirty="0">
                <a:solidFill>
                  <a:schemeClr val="tx1"/>
                </a:solidFill>
                <a:effectLst/>
                <a:latin typeface="+mn-lt"/>
                <a:ea typeface="+mn-ea"/>
                <a:cs typeface="+mn-cs"/>
              </a:rPr>
              <a:t>And then you can compare some time stamps and words and say, </a:t>
            </a:r>
          </a:p>
          <a:p>
            <a:r>
              <a:rPr lang="en-US" sz="1200" b="0" i="0" kern="1200" dirty="0">
                <a:solidFill>
                  <a:schemeClr val="tx1"/>
                </a:solidFill>
                <a:effectLst/>
                <a:latin typeface="+mn-lt"/>
                <a:ea typeface="+mn-ea"/>
                <a:cs typeface="+mn-cs"/>
              </a:rPr>
              <a:t>''What are the most similar words for this day?'' </a:t>
            </a:r>
          </a:p>
          <a:p>
            <a:r>
              <a:rPr lang="en-US" sz="1200" b="0" i="0" kern="1200" dirty="0">
                <a:solidFill>
                  <a:schemeClr val="tx1"/>
                </a:solidFill>
                <a:effectLst/>
                <a:latin typeface="+mn-lt"/>
                <a:ea typeface="+mn-ea"/>
                <a:cs typeface="+mn-cs"/>
              </a:rPr>
              <a:t>And this is an example that does exactly this</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30</a:t>
            </a:fld>
            <a:endParaRPr lang="en-US"/>
          </a:p>
        </p:txBody>
      </p:sp>
    </p:spTree>
    <p:extLst>
      <p:ext uri="{BB962C8B-B14F-4D97-AF65-F5344CB8AC3E}">
        <p14:creationId xmlns:p14="http://schemas.microsoft.com/office/powerpoint/2010/main" val="613179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we had a corpora that has some time stamps for </a:t>
            </a:r>
          </a:p>
          <a:p>
            <a:r>
              <a:rPr lang="en-US" sz="1200" b="0" i="0" kern="1200" dirty="0">
                <a:solidFill>
                  <a:schemeClr val="tx1"/>
                </a:solidFill>
                <a:effectLst/>
                <a:latin typeface="+mn-lt"/>
                <a:ea typeface="+mn-ea"/>
                <a:cs typeface="+mn-cs"/>
              </a:rPr>
              <a:t>the documents and we model the topics both for words and for time stamps, </a:t>
            </a:r>
          </a:p>
          <a:p>
            <a:r>
              <a:rPr lang="en-US" sz="1200" b="0" i="0" kern="1200" dirty="0">
                <a:solidFill>
                  <a:schemeClr val="tx1"/>
                </a:solidFill>
                <a:effectLst/>
                <a:latin typeface="+mn-lt"/>
                <a:ea typeface="+mn-ea"/>
                <a:cs typeface="+mn-cs"/>
              </a:rPr>
              <a:t>and we get to know that the closest words for the time stamp, </a:t>
            </a:r>
          </a:p>
          <a:p>
            <a:r>
              <a:rPr lang="en-US" sz="1200" b="0" i="0" kern="1200" dirty="0">
                <a:solidFill>
                  <a:schemeClr val="tx1"/>
                </a:solidFill>
                <a:effectLst/>
                <a:latin typeface="+mn-lt"/>
                <a:ea typeface="+mn-ea"/>
                <a:cs typeface="+mn-cs"/>
              </a:rPr>
              <a:t>which corresponds to the Oscars date would be Oscar, </a:t>
            </a:r>
          </a:p>
          <a:p>
            <a:r>
              <a:rPr lang="en-US" sz="1200" b="0" i="0" kern="1200" dirty="0">
                <a:solidFill>
                  <a:schemeClr val="tx1"/>
                </a:solidFill>
                <a:effectLst/>
                <a:latin typeface="+mn-lt"/>
                <a:ea typeface="+mn-ea"/>
                <a:cs typeface="+mn-cs"/>
              </a:rPr>
              <a:t>Birdman, and some other words that are really related to this date. </a:t>
            </a:r>
          </a:p>
          <a:p>
            <a:r>
              <a:rPr lang="en-US" sz="1200" b="0" i="0" kern="1200" dirty="0">
                <a:solidFill>
                  <a:schemeClr val="tx1"/>
                </a:solidFill>
                <a:effectLst/>
                <a:latin typeface="+mn-lt"/>
                <a:ea typeface="+mn-ea"/>
                <a:cs typeface="+mn-cs"/>
              </a:rPr>
              <a:t>So, once again, this is a way to embed all your different modalities into </a:t>
            </a:r>
          </a:p>
          <a:p>
            <a:r>
              <a:rPr lang="en-US" sz="1200" b="0" i="0" kern="1200" dirty="0">
                <a:solidFill>
                  <a:schemeClr val="tx1"/>
                </a:solidFill>
                <a:effectLst/>
                <a:latin typeface="+mn-lt"/>
                <a:ea typeface="+mn-ea"/>
                <a:cs typeface="+mn-cs"/>
              </a:rPr>
              <a:t>one space and somehow find a way to build similarities between them</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31</a:t>
            </a:fld>
            <a:endParaRPr lang="en-US"/>
          </a:p>
        </p:txBody>
      </p:sp>
    </p:spTree>
    <p:extLst>
      <p:ext uri="{BB962C8B-B14F-4D97-AF65-F5344CB8AC3E}">
        <p14:creationId xmlns:p14="http://schemas.microsoft.com/office/powerpoint/2010/main" val="2992274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would be your actions if you want to build your topic models? </a:t>
            </a:r>
          </a:p>
          <a:p>
            <a:r>
              <a:rPr lang="en-US" sz="1200" b="0" i="0" kern="1200" dirty="0">
                <a:solidFill>
                  <a:schemeClr val="tx1"/>
                </a:solidFill>
                <a:effectLst/>
                <a:latin typeface="+mn-lt"/>
                <a:ea typeface="+mn-ea"/>
                <a:cs typeface="+mn-cs"/>
              </a:rPr>
              <a:t>Well, probably you need some libraries. </a:t>
            </a:r>
          </a:p>
          <a:p>
            <a:r>
              <a:rPr lang="en-US" sz="1200" b="0" i="0" kern="1200" dirty="0">
                <a:solidFill>
                  <a:schemeClr val="tx1"/>
                </a:solidFill>
                <a:effectLst/>
                <a:latin typeface="+mn-lt"/>
                <a:ea typeface="+mn-ea"/>
                <a:cs typeface="+mn-cs"/>
              </a:rPr>
              <a:t>So, </a:t>
            </a:r>
            <a:r>
              <a:rPr lang="en-US" sz="1200" b="0" i="0" kern="1200" dirty="0" err="1">
                <a:solidFill>
                  <a:schemeClr val="tx1"/>
                </a:solidFill>
                <a:effectLst/>
                <a:latin typeface="+mn-lt"/>
                <a:ea typeface="+mn-ea"/>
                <a:cs typeface="+mn-cs"/>
              </a:rPr>
              <a:t>BigARTM</a:t>
            </a:r>
            <a:r>
              <a:rPr lang="en-US" sz="1200" b="0" i="0" kern="1200" dirty="0">
                <a:solidFill>
                  <a:schemeClr val="tx1"/>
                </a:solidFill>
                <a:effectLst/>
                <a:latin typeface="+mn-lt"/>
                <a:ea typeface="+mn-ea"/>
                <a:cs typeface="+mn-cs"/>
              </a:rPr>
              <a:t> library is the implementation of the last approach that I mentioned. </a:t>
            </a:r>
          </a:p>
          <a:p>
            <a:r>
              <a:rPr lang="en-US" sz="1200" b="0" i="0" kern="1200" dirty="0" err="1">
                <a:solidFill>
                  <a:schemeClr val="tx1"/>
                </a:solidFill>
                <a:effectLst/>
                <a:latin typeface="+mn-lt"/>
                <a:ea typeface="+mn-ea"/>
                <a:cs typeface="+mn-cs"/>
              </a:rPr>
              <a:t>Gensim</a:t>
            </a:r>
            <a:r>
              <a:rPr lang="en-US" sz="1200" b="0" i="0" kern="1200" dirty="0">
                <a:solidFill>
                  <a:schemeClr val="tx1"/>
                </a:solidFill>
                <a:effectLst/>
                <a:latin typeface="+mn-lt"/>
                <a:ea typeface="+mn-ea"/>
                <a:cs typeface="+mn-cs"/>
              </a:rPr>
              <a:t> and MALLET implement online LDA topic model. </a:t>
            </a:r>
          </a:p>
          <a:p>
            <a:r>
              <a:rPr lang="en-US" sz="1200" b="0" i="0" kern="1200" dirty="0" err="1">
                <a:solidFill>
                  <a:schemeClr val="tx1"/>
                </a:solidFill>
                <a:effectLst/>
                <a:latin typeface="+mn-lt"/>
                <a:ea typeface="+mn-ea"/>
                <a:cs typeface="+mn-cs"/>
              </a:rPr>
              <a:t>Gensim</a:t>
            </a:r>
            <a:r>
              <a:rPr lang="en-US" sz="1200" b="0" i="0" kern="1200" dirty="0">
                <a:solidFill>
                  <a:schemeClr val="tx1"/>
                </a:solidFill>
                <a:effectLst/>
                <a:latin typeface="+mn-lt"/>
                <a:ea typeface="+mn-ea"/>
                <a:cs typeface="+mn-cs"/>
              </a:rPr>
              <a:t> was build for Python and MALLET is built for JAVA. </a:t>
            </a:r>
          </a:p>
          <a:p>
            <a:r>
              <a:rPr lang="en-US" sz="1200" b="0" i="0" kern="1200" dirty="0">
                <a:solidFill>
                  <a:schemeClr val="tx1"/>
                </a:solidFill>
                <a:effectLst/>
                <a:latin typeface="+mn-lt"/>
                <a:ea typeface="+mn-ea"/>
                <a:cs typeface="+mn-cs"/>
              </a:rPr>
              <a:t>And </a:t>
            </a:r>
            <a:r>
              <a:rPr lang="en-US" sz="1200" b="0" i="0" kern="1200" dirty="0" err="1">
                <a:solidFill>
                  <a:schemeClr val="tx1"/>
                </a:solidFill>
                <a:effectLst/>
                <a:latin typeface="+mn-lt"/>
                <a:ea typeface="+mn-ea"/>
                <a:cs typeface="+mn-cs"/>
              </a:rPr>
              <a:t>Vowpal</a:t>
            </a:r>
            <a:r>
              <a:rPr lang="en-US" sz="1200" b="0" i="0" kern="1200" dirty="0">
                <a:solidFill>
                  <a:schemeClr val="tx1"/>
                </a:solidFill>
                <a:effectLst/>
                <a:latin typeface="+mn-lt"/>
                <a:ea typeface="+mn-ea"/>
                <a:cs typeface="+mn-cs"/>
              </a:rPr>
              <a:t> Wabbit is the implementation of the same online LDA topic model, </a:t>
            </a:r>
          </a:p>
          <a:p>
            <a:r>
              <a:rPr lang="en-US" sz="1200" b="0" i="0" kern="1200" dirty="0">
                <a:solidFill>
                  <a:schemeClr val="tx1"/>
                </a:solidFill>
                <a:effectLst/>
                <a:latin typeface="+mn-lt"/>
                <a:ea typeface="+mn-ea"/>
                <a:cs typeface="+mn-cs"/>
              </a:rPr>
              <a:t>but it is known to be super fast. </a:t>
            </a:r>
          </a:p>
          <a:p>
            <a:r>
              <a:rPr lang="en-US" sz="1200" b="0" i="0" kern="1200" dirty="0">
                <a:solidFill>
                  <a:schemeClr val="tx1"/>
                </a:solidFill>
                <a:effectLst/>
                <a:latin typeface="+mn-lt"/>
                <a:ea typeface="+mn-ea"/>
                <a:cs typeface="+mn-cs"/>
              </a:rPr>
              <a:t>So, maybe it's also a good idea to check it out</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32</a:t>
            </a:fld>
            <a:endParaRPr lang="en-US"/>
          </a:p>
        </p:txBody>
      </p:sp>
    </p:spTree>
    <p:extLst>
      <p:ext uri="{BB962C8B-B14F-4D97-AF65-F5344CB8AC3E}">
        <p14:creationId xmlns:p14="http://schemas.microsoft.com/office/powerpoint/2010/main" val="258972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you will never get through large collections and that is </a:t>
            </a:r>
          </a:p>
          <a:p>
            <a:r>
              <a:rPr lang="en-US" sz="1200" b="0" i="0" kern="1200" dirty="0">
                <a:solidFill>
                  <a:schemeClr val="tx1"/>
                </a:solidFill>
                <a:effectLst/>
                <a:latin typeface="+mn-lt"/>
                <a:ea typeface="+mn-ea"/>
                <a:cs typeface="+mn-cs"/>
              </a:rPr>
              <a:t>not so easy to represent the output of your model, </a:t>
            </a:r>
          </a:p>
          <a:p>
            <a:r>
              <a:rPr lang="en-US" sz="1200" b="0" i="0" kern="1200" dirty="0">
                <a:solidFill>
                  <a:schemeClr val="tx1"/>
                </a:solidFill>
                <a:effectLst/>
                <a:latin typeface="+mn-lt"/>
                <a:ea typeface="+mn-ea"/>
                <a:cs typeface="+mn-cs"/>
              </a:rPr>
              <a:t>those probability distributions, in such a way that people can understand that. </a:t>
            </a:r>
          </a:p>
          <a:p>
            <a:r>
              <a:rPr lang="en-US" sz="1200" b="0" i="0" kern="1200" dirty="0">
                <a:solidFill>
                  <a:schemeClr val="tx1"/>
                </a:solidFill>
                <a:effectLst/>
                <a:latin typeface="+mn-lt"/>
                <a:ea typeface="+mn-ea"/>
                <a:cs typeface="+mn-cs"/>
              </a:rPr>
              <a:t>So, this is an example how to visualize Phi metrics. </a:t>
            </a:r>
          </a:p>
          <a:p>
            <a:r>
              <a:rPr lang="en-US" sz="1200" b="0" i="0" kern="1200" dirty="0">
                <a:solidFill>
                  <a:schemeClr val="tx1"/>
                </a:solidFill>
                <a:effectLst/>
                <a:latin typeface="+mn-lt"/>
                <a:ea typeface="+mn-ea"/>
                <a:cs typeface="+mn-cs"/>
              </a:rPr>
              <a:t>We have words by topic's metrics here and you can see that </a:t>
            </a:r>
          </a:p>
          <a:p>
            <a:r>
              <a:rPr lang="en-US" sz="1200" b="0" i="0" kern="1200" dirty="0">
                <a:solidFill>
                  <a:schemeClr val="tx1"/>
                </a:solidFill>
                <a:effectLst/>
                <a:latin typeface="+mn-lt"/>
                <a:ea typeface="+mn-ea"/>
                <a:cs typeface="+mn-cs"/>
              </a:rPr>
              <a:t>we group those words that correspond to every certain topic </a:t>
            </a:r>
          </a:p>
          <a:p>
            <a:r>
              <a:rPr lang="en-US" sz="1200" b="0" i="0" kern="1200" dirty="0">
                <a:solidFill>
                  <a:schemeClr val="tx1"/>
                </a:solidFill>
                <a:effectLst/>
                <a:latin typeface="+mn-lt"/>
                <a:ea typeface="+mn-ea"/>
                <a:cs typeface="+mn-cs"/>
              </a:rPr>
              <a:t>together so that we can see that </a:t>
            </a:r>
          </a:p>
          <a:p>
            <a:r>
              <a:rPr lang="en-US" sz="1200" b="0" i="0" kern="1200" dirty="0">
                <a:solidFill>
                  <a:schemeClr val="tx1"/>
                </a:solidFill>
                <a:effectLst/>
                <a:latin typeface="+mn-lt"/>
                <a:ea typeface="+mn-ea"/>
                <a:cs typeface="+mn-cs"/>
              </a:rPr>
              <a:t>this blue topic is about </a:t>
            </a:r>
          </a:p>
          <a:p>
            <a:r>
              <a:rPr lang="en-US" sz="1200" b="0" i="0" kern="1200">
                <a:solidFill>
                  <a:schemeClr val="tx1"/>
                </a:solidFill>
                <a:effectLst/>
                <a:latin typeface="+mn-lt"/>
                <a:ea typeface="+mn-ea"/>
                <a:cs typeface="+mn-cs"/>
              </a:rPr>
              <a:t>these terms and the other one is about social networks and so on</a:t>
            </a:r>
          </a:p>
          <a:p>
            <a:endParaRPr lang="en-US"/>
          </a:p>
        </p:txBody>
      </p:sp>
      <p:sp>
        <p:nvSpPr>
          <p:cNvPr id="4" name="Slide Number Placeholder 3"/>
          <p:cNvSpPr>
            <a:spLocks noGrp="1"/>
          </p:cNvSpPr>
          <p:nvPr>
            <p:ph type="sldNum" sz="quarter" idx="5"/>
          </p:nvPr>
        </p:nvSpPr>
        <p:spPr/>
        <p:txBody>
          <a:bodyPr/>
          <a:lstStyle/>
          <a:p>
            <a:fld id="{AA00635C-C3C0-6B4E-A007-9014B2A2380C}" type="slidenum">
              <a:rPr lang="en-US" smtClean="0"/>
              <a:t>33</a:t>
            </a:fld>
            <a:endParaRPr lang="en-US"/>
          </a:p>
        </p:txBody>
      </p:sp>
    </p:spTree>
    <p:extLst>
      <p:ext uri="{BB962C8B-B14F-4D97-AF65-F5344CB8AC3E}">
        <p14:creationId xmlns:p14="http://schemas.microsoft.com/office/powerpoint/2010/main" val="4045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formal way of saying the same thing. </a:t>
            </a:r>
          </a:p>
          <a:p>
            <a:r>
              <a:rPr lang="en-US" sz="1200" b="0" i="0" kern="1200" dirty="0">
                <a:solidFill>
                  <a:schemeClr val="tx1"/>
                </a:solidFill>
                <a:effectLst/>
                <a:latin typeface="+mn-lt"/>
                <a:ea typeface="+mn-ea"/>
                <a:cs typeface="+mn-cs"/>
              </a:rPr>
              <a:t>You are given a text collection, </a:t>
            </a:r>
          </a:p>
          <a:p>
            <a:r>
              <a:rPr lang="en-US" sz="1200" b="0" i="0" kern="1200" dirty="0">
                <a:solidFill>
                  <a:schemeClr val="tx1"/>
                </a:solidFill>
                <a:effectLst/>
                <a:latin typeface="+mn-lt"/>
                <a:ea typeface="+mn-ea"/>
                <a:cs typeface="+mn-cs"/>
              </a:rPr>
              <a:t>so you are given the counts of how many times every word occurs in every document? </a:t>
            </a:r>
          </a:p>
          <a:p>
            <a:r>
              <a:rPr lang="en-US" sz="1200" b="0" i="0" kern="1200" dirty="0">
                <a:solidFill>
                  <a:schemeClr val="tx1"/>
                </a:solidFill>
                <a:effectLst/>
                <a:latin typeface="+mn-lt"/>
                <a:ea typeface="+mn-ea"/>
                <a:cs typeface="+mn-cs"/>
              </a:rPr>
              <a:t>And what you need to find is two kinds of probability distributions. </a:t>
            </a:r>
          </a:p>
          <a:p>
            <a:r>
              <a:rPr lang="en-US" sz="1200" b="0" i="0" kern="1200" dirty="0">
                <a:solidFill>
                  <a:schemeClr val="tx1"/>
                </a:solidFill>
                <a:effectLst/>
                <a:latin typeface="+mn-lt"/>
                <a:ea typeface="+mn-ea"/>
                <a:cs typeface="+mn-cs"/>
              </a:rPr>
              <a:t>So, first the probability distribution over words for </a:t>
            </a:r>
          </a:p>
          <a:p>
            <a:r>
              <a:rPr lang="en-US" sz="1200" b="0" i="0" kern="1200" dirty="0">
                <a:solidFill>
                  <a:schemeClr val="tx1"/>
                </a:solidFill>
                <a:effectLst/>
                <a:latin typeface="+mn-lt"/>
                <a:ea typeface="+mn-ea"/>
                <a:cs typeface="+mn-cs"/>
              </a:rPr>
              <a:t>topics and second the probability distribution over topics for documents. </a:t>
            </a:r>
          </a:p>
          <a:p>
            <a:r>
              <a:rPr lang="en-US" sz="1200" b="0" i="0" kern="1200" dirty="0">
                <a:solidFill>
                  <a:schemeClr val="tx1"/>
                </a:solidFill>
                <a:effectLst/>
                <a:latin typeface="+mn-lt"/>
                <a:ea typeface="+mn-ea"/>
                <a:cs typeface="+mn-cs"/>
              </a:rPr>
              <a:t>And importantly, this is just the definition of a topic, </a:t>
            </a:r>
          </a:p>
          <a:p>
            <a:r>
              <a:rPr lang="en-US" sz="1200" b="0" i="0" kern="1200" dirty="0">
                <a:solidFill>
                  <a:schemeClr val="tx1"/>
                </a:solidFill>
                <a:effectLst/>
                <a:latin typeface="+mn-lt"/>
                <a:ea typeface="+mn-ea"/>
                <a:cs typeface="+mn-cs"/>
              </a:rPr>
              <a:t>so you should not think that topic is something complicated </a:t>
            </a:r>
          </a:p>
          <a:p>
            <a:r>
              <a:rPr lang="en-US" sz="1200" b="0" i="0" kern="1200" dirty="0">
                <a:solidFill>
                  <a:schemeClr val="tx1"/>
                </a:solidFill>
                <a:effectLst/>
                <a:latin typeface="+mn-lt"/>
                <a:ea typeface="+mn-ea"/>
                <a:cs typeface="+mn-cs"/>
              </a:rPr>
              <a:t>like it is in like real life or as linguists can say. </a:t>
            </a:r>
          </a:p>
          <a:p>
            <a:r>
              <a:rPr lang="en-US" sz="1200" b="0" i="0" kern="1200" dirty="0">
                <a:solidFill>
                  <a:schemeClr val="tx1"/>
                </a:solidFill>
                <a:effectLst/>
                <a:latin typeface="+mn-lt"/>
                <a:ea typeface="+mn-ea"/>
                <a:cs typeface="+mn-cs"/>
              </a:rPr>
              <a:t>For us, for all this lesson, </a:t>
            </a:r>
          </a:p>
          <a:p>
            <a:r>
              <a:rPr lang="en-US" sz="1200" b="0" i="0" kern="1200" dirty="0">
                <a:solidFill>
                  <a:schemeClr val="tx1"/>
                </a:solidFill>
                <a:effectLst/>
                <a:latin typeface="+mn-lt"/>
                <a:ea typeface="+mn-ea"/>
                <a:cs typeface="+mn-cs"/>
              </a:rPr>
              <a:t>topic is just a probability distribution</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4</a:t>
            </a:fld>
            <a:endParaRPr lang="en-US"/>
          </a:p>
        </p:txBody>
      </p:sp>
    </p:spTree>
    <p:extLst>
      <p:ext uri="{BB962C8B-B14F-4D97-AF65-F5344CB8AC3E}">
        <p14:creationId xmlns:p14="http://schemas.microsoft.com/office/powerpoint/2010/main" val="331178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Where do we need this kind of models in real life? </a:t>
            </a:r>
          </a:p>
          <a:p>
            <a:r>
              <a:rPr lang="en-US" sz="1200" b="0" i="0" kern="1200" dirty="0">
                <a:solidFill>
                  <a:schemeClr val="tx1"/>
                </a:solidFill>
                <a:effectLst/>
                <a:latin typeface="+mn-lt"/>
                <a:ea typeface="+mn-ea"/>
                <a:cs typeface="+mn-cs"/>
              </a:rPr>
              <a:t>Well actually everywhere because everywhere you have big collections of documents. </a:t>
            </a:r>
          </a:p>
          <a:p>
            <a:r>
              <a:rPr lang="en-US" sz="1200" b="0" i="0" kern="1200" dirty="0">
                <a:solidFill>
                  <a:schemeClr val="tx1"/>
                </a:solidFill>
                <a:effectLst/>
                <a:latin typeface="+mn-lt"/>
                <a:ea typeface="+mn-ea"/>
                <a:cs typeface="+mn-cs"/>
              </a:rPr>
              <a:t>It can be some news flows or some social media messages or maybe </a:t>
            </a:r>
          </a:p>
          <a:p>
            <a:r>
              <a:rPr lang="en-US" sz="1200" b="0" i="0" kern="1200" dirty="0">
                <a:solidFill>
                  <a:schemeClr val="tx1"/>
                </a:solidFill>
                <a:effectLst/>
                <a:latin typeface="+mn-lt"/>
                <a:ea typeface="+mn-ea"/>
                <a:cs typeface="+mn-cs"/>
              </a:rPr>
              <a:t>some data for your domain like for example papers, </a:t>
            </a:r>
          </a:p>
          <a:p>
            <a:r>
              <a:rPr lang="en-US" sz="1200" b="0" i="0" kern="1200" dirty="0">
                <a:solidFill>
                  <a:schemeClr val="tx1"/>
                </a:solidFill>
                <a:effectLst/>
                <a:latin typeface="+mn-lt"/>
                <a:ea typeface="+mn-ea"/>
                <a:cs typeface="+mn-cs"/>
              </a:rPr>
              <a:t>research papers that you do not want to read but you want to know </a:t>
            </a:r>
          </a:p>
          <a:p>
            <a:r>
              <a:rPr lang="en-US" sz="1200" b="0" i="0" kern="1200" dirty="0">
                <a:solidFill>
                  <a:schemeClr val="tx1"/>
                </a:solidFill>
                <a:effectLst/>
                <a:latin typeface="+mn-lt"/>
                <a:ea typeface="+mn-ea"/>
                <a:cs typeface="+mn-cs"/>
              </a:rPr>
              <a:t>that there are some papers about these and that and they are connected this way. </a:t>
            </a:r>
          </a:p>
          <a:p>
            <a:r>
              <a:rPr lang="en-US" sz="1200" b="0" i="0" kern="1200" dirty="0">
                <a:solidFill>
                  <a:schemeClr val="tx1"/>
                </a:solidFill>
                <a:effectLst/>
                <a:latin typeface="+mn-lt"/>
                <a:ea typeface="+mn-ea"/>
                <a:cs typeface="+mn-cs"/>
              </a:rPr>
              <a:t>So, you want some nice overview of </a:t>
            </a:r>
          </a:p>
          <a:p>
            <a:r>
              <a:rPr lang="en-US" sz="1200" b="0" i="0" kern="1200" dirty="0">
                <a:solidFill>
                  <a:schemeClr val="tx1"/>
                </a:solidFill>
                <a:effectLst/>
                <a:latin typeface="+mn-lt"/>
                <a:ea typeface="+mn-ea"/>
                <a:cs typeface="+mn-cs"/>
              </a:rPr>
              <a:t>the area to build this automatically and topic models can do it for you.</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5</a:t>
            </a:fld>
            <a:endParaRPr lang="en-US"/>
          </a:p>
        </p:txBody>
      </p:sp>
    </p:spTree>
    <p:extLst>
      <p:ext uri="{BB962C8B-B14F-4D97-AF65-F5344CB8AC3E}">
        <p14:creationId xmlns:p14="http://schemas.microsoft.com/office/powerpoint/2010/main" val="3789762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 other applications would be social network analysis or </a:t>
            </a:r>
          </a:p>
          <a:p>
            <a:r>
              <a:rPr lang="en-US" sz="1200" b="0" i="0" kern="1200" dirty="0">
                <a:solidFill>
                  <a:schemeClr val="tx1"/>
                </a:solidFill>
                <a:effectLst/>
                <a:latin typeface="+mn-lt"/>
                <a:ea typeface="+mn-ea"/>
                <a:cs typeface="+mn-cs"/>
              </a:rPr>
              <a:t>even dialog systems because you can imagine that you would generate some text. </a:t>
            </a:r>
          </a:p>
          <a:p>
            <a:r>
              <a:rPr lang="en-US" sz="1200" b="0" i="0" kern="1200" dirty="0">
                <a:solidFill>
                  <a:schemeClr val="tx1"/>
                </a:solidFill>
                <a:effectLst/>
                <a:latin typeface="+mn-lt"/>
                <a:ea typeface="+mn-ea"/>
                <a:cs typeface="+mn-cs"/>
              </a:rPr>
              <a:t>You know how to generate text, </a:t>
            </a:r>
          </a:p>
          <a:p>
            <a:r>
              <a:rPr lang="en-US" sz="1200" b="0" i="0" kern="1200" dirty="0">
                <a:solidFill>
                  <a:schemeClr val="tx1"/>
                </a:solidFill>
                <a:effectLst/>
                <a:latin typeface="+mn-lt"/>
                <a:ea typeface="+mn-ea"/>
                <a:cs typeface="+mn-cs"/>
              </a:rPr>
              <a:t>right, from the previous week, </a:t>
            </a:r>
          </a:p>
          <a:p>
            <a:r>
              <a:rPr lang="en-US" sz="1200" b="0" i="0" kern="1200" dirty="0">
                <a:solidFill>
                  <a:schemeClr val="tx1"/>
                </a:solidFill>
                <a:effectLst/>
                <a:latin typeface="+mn-lt"/>
                <a:ea typeface="+mn-ea"/>
                <a:cs typeface="+mn-cs"/>
              </a:rPr>
              <a:t>but now you can do this text generation dependent on the topics that you want to mention</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6</a:t>
            </a:fld>
            <a:endParaRPr lang="en-US"/>
          </a:p>
        </p:txBody>
      </p:sp>
    </p:spTree>
    <p:extLst>
      <p:ext uri="{BB962C8B-B14F-4D97-AF65-F5344CB8AC3E}">
        <p14:creationId xmlns:p14="http://schemas.microsoft.com/office/powerpoint/2010/main" val="1523589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many many other applications, </a:t>
            </a:r>
          </a:p>
          <a:p>
            <a:r>
              <a:rPr lang="en-US" sz="1200" b="0" i="0" kern="1200" dirty="0">
                <a:solidFill>
                  <a:schemeClr val="tx1"/>
                </a:solidFill>
                <a:effectLst/>
                <a:latin typeface="+mn-lt"/>
                <a:ea typeface="+mn-ea"/>
                <a:cs typeface="+mn-cs"/>
              </a:rPr>
              <a:t>for example aggregation of news flows, </a:t>
            </a:r>
          </a:p>
          <a:p>
            <a:r>
              <a:rPr lang="en-US" sz="1200" b="0" i="0" kern="1200" dirty="0">
                <a:solidFill>
                  <a:schemeClr val="tx1"/>
                </a:solidFill>
                <a:effectLst/>
                <a:latin typeface="+mn-lt"/>
                <a:ea typeface="+mn-ea"/>
                <a:cs typeface="+mn-cs"/>
              </a:rPr>
              <a:t>when you have some news about politics for example and you </a:t>
            </a:r>
          </a:p>
          <a:p>
            <a:r>
              <a:rPr lang="en-US" sz="1200" b="0" i="0" kern="1200" dirty="0">
                <a:solidFill>
                  <a:schemeClr val="tx1"/>
                </a:solidFill>
                <a:effectLst/>
                <a:latin typeface="+mn-lt"/>
                <a:ea typeface="+mn-ea"/>
                <a:cs typeface="+mn-cs"/>
              </a:rPr>
              <a:t>want to say that this topic becomes popular nowadays, </a:t>
            </a:r>
          </a:p>
          <a:p>
            <a:r>
              <a:rPr lang="en-US" sz="1200" b="0" i="0" kern="1200" dirty="0">
                <a:solidFill>
                  <a:schemeClr val="tx1"/>
                </a:solidFill>
                <a:effectLst/>
                <a:latin typeface="+mn-lt"/>
                <a:ea typeface="+mn-ea"/>
                <a:cs typeface="+mn-cs"/>
              </a:rPr>
              <a:t>and one other important application that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want to mention is exploratory search, </a:t>
            </a:r>
          </a:p>
          <a:p>
            <a:r>
              <a:rPr lang="en-US" sz="1200" b="0" i="0" kern="1200" dirty="0">
                <a:solidFill>
                  <a:schemeClr val="tx1"/>
                </a:solidFill>
                <a:effectLst/>
                <a:latin typeface="+mn-lt"/>
                <a:ea typeface="+mn-ea"/>
                <a:cs typeface="+mn-cs"/>
              </a:rPr>
              <a:t>which means that you want to say this is some document that I am interested in, </a:t>
            </a:r>
          </a:p>
          <a:p>
            <a:r>
              <a:rPr lang="en-US" sz="1200" b="0" i="0" kern="1200" dirty="0">
                <a:solidFill>
                  <a:schemeClr val="tx1"/>
                </a:solidFill>
                <a:effectLst/>
                <a:latin typeface="+mn-lt"/>
                <a:ea typeface="+mn-ea"/>
                <a:cs typeface="+mn-cs"/>
              </a:rPr>
              <a:t>could you please find some similar documents and tell me how they are interconnected?</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7</a:t>
            </a:fld>
            <a:endParaRPr lang="en-US"/>
          </a:p>
        </p:txBody>
      </p:sp>
    </p:spTree>
    <p:extLst>
      <p:ext uri="{BB962C8B-B14F-4D97-AF65-F5344CB8AC3E}">
        <p14:creationId xmlns:p14="http://schemas.microsoft.com/office/powerpoint/2010/main" val="2042994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let us do some math, </a:t>
            </a:r>
          </a:p>
          <a:p>
            <a:r>
              <a:rPr lang="en-US" sz="1200" b="0" i="0" kern="1200" dirty="0">
                <a:solidFill>
                  <a:schemeClr val="tx1"/>
                </a:solidFill>
                <a:effectLst/>
                <a:latin typeface="+mn-lt"/>
                <a:ea typeface="+mn-ea"/>
                <a:cs typeface="+mn-cs"/>
              </a:rPr>
              <a:t>so let us discuss probabilistic latent semantic analysis, PLSA. </a:t>
            </a:r>
          </a:p>
          <a:p>
            <a:r>
              <a:rPr lang="en-US" sz="1200" b="0" i="0" kern="1200" dirty="0">
                <a:solidFill>
                  <a:schemeClr val="tx1"/>
                </a:solidFill>
                <a:effectLst/>
                <a:latin typeface="+mn-lt"/>
                <a:ea typeface="+mn-ea"/>
                <a:cs typeface="+mn-cs"/>
              </a:rPr>
              <a:t>This is a topic model proposed by Thomas Hofmann in 1999. </a:t>
            </a:r>
          </a:p>
          <a:p>
            <a:r>
              <a:rPr lang="en-US" sz="1200" b="0" i="0" kern="1200" dirty="0">
                <a:solidFill>
                  <a:schemeClr val="tx1"/>
                </a:solidFill>
                <a:effectLst/>
                <a:latin typeface="+mn-lt"/>
                <a:ea typeface="+mn-ea"/>
                <a:cs typeface="+mn-cs"/>
              </a:rPr>
              <a:t>This is a very basic model that tries to predict words in </a:t>
            </a:r>
          </a:p>
          <a:p>
            <a:r>
              <a:rPr lang="en-US" sz="1200" b="0" i="0" kern="1200" dirty="0">
                <a:solidFill>
                  <a:schemeClr val="tx1"/>
                </a:solidFill>
                <a:effectLst/>
                <a:latin typeface="+mn-lt"/>
                <a:ea typeface="+mn-ea"/>
                <a:cs typeface="+mn-cs"/>
              </a:rPr>
              <a:t>documents and it does so by a mixture of topics. </a:t>
            </a:r>
          </a:p>
          <a:p>
            <a:r>
              <a:rPr lang="en-US" sz="1200" b="0" i="0" kern="1200" dirty="0">
                <a:solidFill>
                  <a:schemeClr val="tx1"/>
                </a:solidFill>
                <a:effectLst/>
                <a:latin typeface="+mn-lt"/>
                <a:ea typeface="+mn-ea"/>
                <a:cs typeface="+mn-cs"/>
              </a:rPr>
              <a:t>So, do you understand what happens for the first equation here in this formula? </a:t>
            </a:r>
          </a:p>
          <a:p>
            <a:r>
              <a:rPr lang="en-US" sz="1200" b="0" i="0" kern="1200" dirty="0">
                <a:solidFill>
                  <a:schemeClr val="tx1"/>
                </a:solidFill>
                <a:effectLst/>
                <a:latin typeface="+mn-lt"/>
                <a:ea typeface="+mn-ea"/>
                <a:cs typeface="+mn-cs"/>
              </a:rPr>
              <a:t>Well, this is a law of total probability. </a:t>
            </a:r>
          </a:p>
          <a:p>
            <a:r>
              <a:rPr lang="en-US" sz="1200" b="0" i="0" kern="1200" dirty="0">
                <a:solidFill>
                  <a:schemeClr val="tx1"/>
                </a:solidFill>
                <a:effectLst/>
                <a:latin typeface="+mn-lt"/>
                <a:ea typeface="+mn-ea"/>
                <a:cs typeface="+mn-cs"/>
              </a:rPr>
              <a:t>So, if you just don't care about documents in the formulas for now, </a:t>
            </a:r>
          </a:p>
          <a:p>
            <a:r>
              <a:rPr lang="en-US" sz="1200" b="0" i="0" kern="1200" dirty="0">
                <a:solidFill>
                  <a:schemeClr val="tx1"/>
                </a:solidFill>
                <a:effectLst/>
                <a:latin typeface="+mn-lt"/>
                <a:ea typeface="+mn-ea"/>
                <a:cs typeface="+mn-cs"/>
              </a:rPr>
              <a:t>about D, you can notice that this is the law of total probability applied here.</a:t>
            </a:r>
          </a:p>
          <a:p>
            <a:endParaRPr lang="en-US" dirty="0"/>
          </a:p>
          <a:p>
            <a:r>
              <a:rPr lang="en-US" sz="1200" b="0" i="0" kern="1200" dirty="0">
                <a:solidFill>
                  <a:schemeClr val="tx1"/>
                </a:solidFill>
                <a:effectLst/>
                <a:latin typeface="+mn-lt"/>
                <a:ea typeface="+mn-ea"/>
                <a:cs typeface="+mn-cs"/>
              </a:rPr>
              <a:t>Now what about the second equation here? </a:t>
            </a:r>
          </a:p>
          <a:p>
            <a:r>
              <a:rPr lang="en-US" sz="1200" b="0" i="0" kern="1200" dirty="0">
                <a:solidFill>
                  <a:schemeClr val="tx1"/>
                </a:solidFill>
                <a:effectLst/>
                <a:latin typeface="+mn-lt"/>
                <a:ea typeface="+mn-ea"/>
                <a:cs typeface="+mn-cs"/>
              </a:rPr>
              <a:t>Well, this is not correct, </a:t>
            </a:r>
          </a:p>
          <a:p>
            <a:r>
              <a:rPr lang="en-US" sz="1200" b="0" i="0" kern="1200" dirty="0">
                <a:solidFill>
                  <a:schemeClr val="tx1"/>
                </a:solidFill>
                <a:effectLst/>
                <a:latin typeface="+mn-lt"/>
                <a:ea typeface="+mn-ea"/>
                <a:cs typeface="+mn-cs"/>
              </a:rPr>
              <a:t>this is just our assumption. </a:t>
            </a:r>
          </a:p>
          <a:p>
            <a:r>
              <a:rPr lang="en-US" sz="1200" b="0" i="0" kern="1200" dirty="0">
                <a:solidFill>
                  <a:schemeClr val="tx1"/>
                </a:solidFill>
                <a:effectLst/>
                <a:latin typeface="+mn-lt"/>
                <a:ea typeface="+mn-ea"/>
                <a:cs typeface="+mn-cs"/>
              </a:rPr>
              <a:t>So, just for simplicity, </a:t>
            </a:r>
          </a:p>
          <a:p>
            <a:r>
              <a:rPr lang="en-US" sz="1200" b="0" i="0" kern="1200" dirty="0">
                <a:solidFill>
                  <a:schemeClr val="tx1"/>
                </a:solidFill>
                <a:effectLst/>
                <a:latin typeface="+mn-lt"/>
                <a:ea typeface="+mn-ea"/>
                <a:cs typeface="+mn-cs"/>
              </a:rPr>
              <a:t>we assume that the probability of word </a:t>
            </a:r>
          </a:p>
          <a:p>
            <a:r>
              <a:rPr lang="en-US" sz="1200" b="0" i="0" kern="1200" dirty="0">
                <a:solidFill>
                  <a:schemeClr val="tx1"/>
                </a:solidFill>
                <a:effectLst/>
                <a:latin typeface="+mn-lt"/>
                <a:ea typeface="+mn-ea"/>
                <a:cs typeface="+mn-cs"/>
              </a:rPr>
              <a:t>given the topic doesn't depend anymore on the document. </a:t>
            </a:r>
          </a:p>
          <a:p>
            <a:r>
              <a:rPr lang="en-US" sz="1200" b="0" i="0" kern="1200" dirty="0">
                <a:solidFill>
                  <a:schemeClr val="tx1"/>
                </a:solidFill>
                <a:effectLst/>
                <a:latin typeface="+mn-lt"/>
                <a:ea typeface="+mn-ea"/>
                <a:cs typeface="+mn-cs"/>
              </a:rPr>
              <a:t>So, this is conditional independence assumption. </a:t>
            </a:r>
          </a:p>
          <a:p>
            <a:r>
              <a:rPr lang="en-US" sz="1200" b="0" i="0" kern="1200" dirty="0">
                <a:solidFill>
                  <a:schemeClr val="tx1"/>
                </a:solidFill>
                <a:effectLst/>
                <a:latin typeface="+mn-lt"/>
                <a:ea typeface="+mn-ea"/>
                <a:cs typeface="+mn-cs"/>
              </a:rPr>
              <a:t>This is all that we need to introduce PLSA model.</a:t>
            </a:r>
          </a:p>
          <a:p>
            <a:endParaRPr lang="en-US" dirty="0"/>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8</a:t>
            </a:fld>
            <a:endParaRPr lang="en-US"/>
          </a:p>
        </p:txBody>
      </p:sp>
    </p:spTree>
    <p:extLst>
      <p:ext uri="{BB962C8B-B14F-4D97-AF65-F5344CB8AC3E}">
        <p14:creationId xmlns:p14="http://schemas.microsoft.com/office/powerpoint/2010/main" val="2146363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 generative story. </a:t>
            </a:r>
          </a:p>
          <a:p>
            <a:r>
              <a:rPr lang="en-US" sz="1200" b="0" i="0" kern="1200" dirty="0">
                <a:solidFill>
                  <a:schemeClr val="tx1"/>
                </a:solidFill>
                <a:effectLst/>
                <a:latin typeface="+mn-lt"/>
                <a:ea typeface="+mn-ea"/>
                <a:cs typeface="+mn-cs"/>
              </a:rPr>
              <a:t>This is a story how the data is generated by our model. </a:t>
            </a:r>
          </a:p>
          <a:p>
            <a:r>
              <a:rPr lang="en-US" sz="1200" b="0" i="0" kern="1200" dirty="0">
                <a:solidFill>
                  <a:schemeClr val="tx1"/>
                </a:solidFill>
                <a:effectLst/>
                <a:latin typeface="+mn-lt"/>
                <a:ea typeface="+mn-ea"/>
                <a:cs typeface="+mn-cs"/>
              </a:rPr>
              <a:t>You have some probability distribution of topics for the document and </a:t>
            </a:r>
          </a:p>
          <a:p>
            <a:r>
              <a:rPr lang="en-US" sz="1200" b="0" i="0" kern="1200" dirty="0">
                <a:solidFill>
                  <a:schemeClr val="tx1"/>
                </a:solidFill>
                <a:effectLst/>
                <a:latin typeface="+mn-lt"/>
                <a:ea typeface="+mn-ea"/>
                <a:cs typeface="+mn-cs"/>
              </a:rPr>
              <a:t>first you decide what would be the topic for the next word. </a:t>
            </a:r>
          </a:p>
          <a:p>
            <a:r>
              <a:rPr lang="en-US" sz="1200" b="0" i="0" kern="1200" dirty="0">
                <a:solidFill>
                  <a:schemeClr val="tx1"/>
                </a:solidFill>
                <a:effectLst/>
                <a:latin typeface="+mn-lt"/>
                <a:ea typeface="+mn-ea"/>
                <a:cs typeface="+mn-cs"/>
              </a:rPr>
              <a:t>Then, once you have decided on that, </a:t>
            </a:r>
          </a:p>
          <a:p>
            <a:r>
              <a:rPr lang="en-US" sz="1200" b="0" i="0" kern="1200" dirty="0">
                <a:solidFill>
                  <a:schemeClr val="tx1"/>
                </a:solidFill>
                <a:effectLst/>
                <a:latin typeface="+mn-lt"/>
                <a:ea typeface="+mn-ea"/>
                <a:cs typeface="+mn-cs"/>
              </a:rPr>
              <a:t>you can draw a certain word from the probability distribution for this topic. </a:t>
            </a:r>
          </a:p>
          <a:p>
            <a:r>
              <a:rPr lang="en-US" sz="1200" b="0" i="0" kern="1200" dirty="0">
                <a:solidFill>
                  <a:schemeClr val="tx1"/>
                </a:solidFill>
                <a:effectLst/>
                <a:latin typeface="+mn-lt"/>
                <a:ea typeface="+mn-ea"/>
                <a:cs typeface="+mn-cs"/>
              </a:rPr>
              <a:t>So, this model just assumes that the text is generated not by authors, </a:t>
            </a:r>
          </a:p>
          <a:p>
            <a:r>
              <a:rPr lang="en-US" sz="1200" b="0" i="0" kern="1200" dirty="0">
                <a:solidFill>
                  <a:schemeClr val="tx1"/>
                </a:solidFill>
                <a:effectLst/>
                <a:latin typeface="+mn-lt"/>
                <a:ea typeface="+mn-ea"/>
                <a:cs typeface="+mn-cs"/>
              </a:rPr>
              <a:t>not just by handwriting, </a:t>
            </a:r>
          </a:p>
          <a:p>
            <a:r>
              <a:rPr lang="en-US" sz="1200" b="0" i="0" kern="1200" dirty="0">
                <a:solidFill>
                  <a:schemeClr val="tx1"/>
                </a:solidFill>
                <a:effectLst/>
                <a:latin typeface="+mn-lt"/>
                <a:ea typeface="+mn-ea"/>
                <a:cs typeface="+mn-cs"/>
              </a:rPr>
              <a:t>but by some probability procedure. </a:t>
            </a:r>
          </a:p>
          <a:p>
            <a:r>
              <a:rPr lang="en-US" sz="1200" b="0" i="0" kern="1200" dirty="0">
                <a:solidFill>
                  <a:schemeClr val="tx1"/>
                </a:solidFill>
                <a:effectLst/>
                <a:latin typeface="+mn-lt"/>
                <a:ea typeface="+mn-ea"/>
                <a:cs typeface="+mn-cs"/>
              </a:rPr>
              <a:t>So, first we toss a coin and decide what topic will be next, </a:t>
            </a:r>
          </a:p>
          <a:p>
            <a:r>
              <a:rPr lang="en-US" sz="1200" b="0" i="0" kern="1200" dirty="0">
                <a:solidFill>
                  <a:schemeClr val="tx1"/>
                </a:solidFill>
                <a:effectLst/>
                <a:latin typeface="+mn-lt"/>
                <a:ea typeface="+mn-ea"/>
                <a:cs typeface="+mn-cs"/>
              </a:rPr>
              <a:t>and then we toss a coin again and decide what would be the exact word, </a:t>
            </a:r>
          </a:p>
          <a:p>
            <a:r>
              <a:rPr lang="en-US" sz="1200" b="0" i="0" kern="1200" dirty="0">
                <a:solidFill>
                  <a:schemeClr val="tx1"/>
                </a:solidFill>
                <a:effectLst/>
                <a:latin typeface="+mn-lt"/>
                <a:ea typeface="+mn-ea"/>
                <a:cs typeface="+mn-cs"/>
              </a:rPr>
              <a:t>and we go on through the whole text. </a:t>
            </a:r>
          </a:p>
          <a:p>
            <a:r>
              <a:rPr lang="en-US" sz="1200" b="0" i="0" kern="1200" dirty="0">
                <a:solidFill>
                  <a:schemeClr val="tx1"/>
                </a:solidFill>
                <a:effectLst/>
                <a:latin typeface="+mn-lt"/>
                <a:ea typeface="+mn-ea"/>
                <a:cs typeface="+mn-cs"/>
              </a:rPr>
              <a:t>Well, this is just one way to think about it</a:t>
            </a:r>
          </a:p>
          <a:p>
            <a:endParaRPr lang="en-US" dirty="0"/>
          </a:p>
        </p:txBody>
      </p:sp>
      <p:sp>
        <p:nvSpPr>
          <p:cNvPr id="4" name="Slide Number Placeholder 3"/>
          <p:cNvSpPr>
            <a:spLocks noGrp="1"/>
          </p:cNvSpPr>
          <p:nvPr>
            <p:ph type="sldNum" sz="quarter" idx="5"/>
          </p:nvPr>
        </p:nvSpPr>
        <p:spPr/>
        <p:txBody>
          <a:bodyPr/>
          <a:lstStyle/>
          <a:p>
            <a:fld id="{AA00635C-C3C0-6B4E-A007-9014B2A2380C}" type="slidenum">
              <a:rPr lang="en-US" smtClean="0"/>
              <a:t>9</a:t>
            </a:fld>
            <a:endParaRPr lang="en-US"/>
          </a:p>
        </p:txBody>
      </p:sp>
    </p:spTree>
    <p:extLst>
      <p:ext uri="{BB962C8B-B14F-4D97-AF65-F5344CB8AC3E}">
        <p14:creationId xmlns:p14="http://schemas.microsoft.com/office/powerpoint/2010/main" val="2297614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10/15/19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10/15/19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4E66-C9CE-294C-BAF4-8DECD1CE8566}"/>
              </a:ext>
            </a:extLst>
          </p:cNvPr>
          <p:cNvSpPr>
            <a:spLocks noGrp="1"/>
          </p:cNvSpPr>
          <p:nvPr>
            <p:ph type="ctrTitle"/>
          </p:nvPr>
        </p:nvSpPr>
        <p:spPr/>
        <p:txBody>
          <a:bodyPr>
            <a:normAutofit/>
          </a:bodyPr>
          <a:lstStyle/>
          <a:p>
            <a:r>
              <a:rPr lang="en-US" sz="4000" dirty="0"/>
              <a:t>Natural language process</a:t>
            </a:r>
          </a:p>
        </p:txBody>
      </p:sp>
      <p:sp>
        <p:nvSpPr>
          <p:cNvPr id="3" name="Subtitle 2">
            <a:extLst>
              <a:ext uri="{FF2B5EF4-FFF2-40B4-BE49-F238E27FC236}">
                <a16:creationId xmlns:a16="http://schemas.microsoft.com/office/drawing/2014/main" id="{047C2759-41A5-C949-A6F3-A0A7449B2DDA}"/>
              </a:ext>
            </a:extLst>
          </p:cNvPr>
          <p:cNvSpPr>
            <a:spLocks noGrp="1"/>
          </p:cNvSpPr>
          <p:nvPr>
            <p:ph type="subTitle" idx="1"/>
          </p:nvPr>
        </p:nvSpPr>
        <p:spPr/>
        <p:txBody>
          <a:bodyPr/>
          <a:lstStyle/>
          <a:p>
            <a:r>
              <a:rPr lang="en-US" dirty="0"/>
              <a:t>Lecture 6 – topic modeling - dr. zhijiang chen</a:t>
            </a:r>
          </a:p>
        </p:txBody>
      </p:sp>
    </p:spTree>
    <p:extLst>
      <p:ext uri="{BB962C8B-B14F-4D97-AF65-F5344CB8AC3E}">
        <p14:creationId xmlns:p14="http://schemas.microsoft.com/office/powerpoint/2010/main" val="977725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B425-0BE5-4E42-B5D1-6663887D49DD}"/>
              </a:ext>
            </a:extLst>
          </p:cNvPr>
          <p:cNvSpPr>
            <a:spLocks noGrp="1"/>
          </p:cNvSpPr>
          <p:nvPr>
            <p:ph type="title"/>
          </p:nvPr>
        </p:nvSpPr>
        <p:spPr/>
        <p:txBody>
          <a:bodyPr/>
          <a:lstStyle/>
          <a:p>
            <a:r>
              <a:rPr lang="en-US" dirty="0"/>
              <a:t>Matrix way of thinking</a:t>
            </a:r>
          </a:p>
        </p:txBody>
      </p:sp>
      <p:pic>
        <p:nvPicPr>
          <p:cNvPr id="4" name="Content Placeholder 3">
            <a:extLst>
              <a:ext uri="{FF2B5EF4-FFF2-40B4-BE49-F238E27FC236}">
                <a16:creationId xmlns:a16="http://schemas.microsoft.com/office/drawing/2014/main" id="{F74004BF-23EB-0046-AF86-873D0DF9911B}"/>
              </a:ext>
            </a:extLst>
          </p:cNvPr>
          <p:cNvPicPr>
            <a:picLocks noGrp="1" noChangeAspect="1"/>
          </p:cNvPicPr>
          <p:nvPr>
            <p:ph idx="1"/>
          </p:nvPr>
        </p:nvPicPr>
        <p:blipFill>
          <a:blip r:embed="rId3"/>
          <a:stretch>
            <a:fillRect/>
          </a:stretch>
        </p:blipFill>
        <p:spPr>
          <a:xfrm>
            <a:off x="2754312" y="2347119"/>
            <a:ext cx="5994400" cy="3238500"/>
          </a:xfrm>
          <a:prstGeom prst="rect">
            <a:avLst/>
          </a:prstGeom>
        </p:spPr>
      </p:pic>
    </p:spTree>
    <p:extLst>
      <p:ext uri="{BB962C8B-B14F-4D97-AF65-F5344CB8AC3E}">
        <p14:creationId xmlns:p14="http://schemas.microsoft.com/office/powerpoint/2010/main" val="407409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4A19-2320-3946-800D-E7401F74BF99}"/>
              </a:ext>
            </a:extLst>
          </p:cNvPr>
          <p:cNvSpPr>
            <a:spLocks noGrp="1"/>
          </p:cNvSpPr>
          <p:nvPr>
            <p:ph type="title"/>
          </p:nvPr>
        </p:nvSpPr>
        <p:spPr/>
        <p:txBody>
          <a:bodyPr/>
          <a:lstStyle/>
          <a:p>
            <a:r>
              <a:rPr lang="en-US" dirty="0"/>
              <a:t>Topic modeling</a:t>
            </a:r>
          </a:p>
        </p:txBody>
      </p:sp>
      <p:sp>
        <p:nvSpPr>
          <p:cNvPr id="3" name="Text Placeholder 2">
            <a:extLst>
              <a:ext uri="{FF2B5EF4-FFF2-40B4-BE49-F238E27FC236}">
                <a16:creationId xmlns:a16="http://schemas.microsoft.com/office/drawing/2014/main" id="{05432D55-6C42-2E4B-850B-F5A84DD2C2D9}"/>
              </a:ext>
            </a:extLst>
          </p:cNvPr>
          <p:cNvSpPr>
            <a:spLocks noGrp="1"/>
          </p:cNvSpPr>
          <p:nvPr>
            <p:ph type="body" idx="1"/>
          </p:nvPr>
        </p:nvSpPr>
        <p:spPr/>
        <p:txBody>
          <a:bodyPr/>
          <a:lstStyle/>
          <a:p>
            <a:r>
              <a:rPr lang="en-US" dirty="0"/>
              <a:t>How to train </a:t>
            </a:r>
            <a:r>
              <a:rPr lang="en-US" dirty="0" err="1"/>
              <a:t>plsa</a:t>
            </a:r>
            <a:endParaRPr lang="en-US" dirty="0"/>
          </a:p>
        </p:txBody>
      </p:sp>
    </p:spTree>
    <p:extLst>
      <p:ext uri="{BB962C8B-B14F-4D97-AF65-F5344CB8AC3E}">
        <p14:creationId xmlns:p14="http://schemas.microsoft.com/office/powerpoint/2010/main" val="746672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7FCD6-DE48-204C-8CC9-DC3F2FD3B39E}"/>
              </a:ext>
            </a:extLst>
          </p:cNvPr>
          <p:cNvSpPr>
            <a:spLocks noGrp="1"/>
          </p:cNvSpPr>
          <p:nvPr>
            <p:ph type="title"/>
          </p:nvPr>
        </p:nvSpPr>
        <p:spPr/>
        <p:txBody>
          <a:bodyPr/>
          <a:lstStyle/>
          <a:p>
            <a:r>
              <a:rPr lang="en-US" dirty="0"/>
              <a:t>How would you train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78F099-BA65-9D48-BC57-7751A3CED673}"/>
                  </a:ext>
                </a:extLst>
              </p:cNvPr>
              <p:cNvSpPr>
                <a:spLocks noGrp="1"/>
              </p:cNvSpPr>
              <p:nvPr>
                <p:ph idx="1"/>
              </p:nvPr>
            </p:nvSpPr>
            <p:spPr/>
            <p:txBody>
              <a:bodyPr/>
              <a:lstStyle/>
              <a:p>
                <a:r>
                  <a:rPr lang="en-US" dirty="0"/>
                  <a:t>Probabilistic latent semantic analysis:</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e>
                        <m:r>
                          <a:rPr lang="en-US" b="0" i="1" smtClean="0">
                            <a:latin typeface="Cambria Math" panose="02040503050406030204" pitchFamily="18" charset="0"/>
                          </a:rPr>
                          <m:t>𝑑</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e>
                            <m:r>
                              <a:rPr lang="en-US" b="0" i="1" smtClean="0">
                                <a:latin typeface="Cambria Math" panose="02040503050406030204" pitchFamily="18" charset="0"/>
                              </a:rPr>
                              <m:t>𝑡</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e>
                            <m:r>
                              <a:rPr lang="en-US" b="0" i="1" smtClean="0">
                                <a:latin typeface="Cambria Math" panose="02040503050406030204" pitchFamily="18" charset="0"/>
                              </a:rPr>
                              <m:t>𝑑</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𝑤𝑡</m:t>
                                </m:r>
                              </m:sub>
                            </m:sSub>
                          </m:e>
                        </m:nary>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𝑡𝑑</m:t>
                            </m:r>
                          </m:sub>
                        </m:sSub>
                      </m:e>
                    </m:nary>
                  </m:oMath>
                </a14:m>
                <a:endParaRPr lang="en-US" dirty="0"/>
              </a:p>
              <a:p>
                <a:r>
                  <a:rPr lang="en-US" dirty="0"/>
                  <a:t>Parameters of the model:</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𝑤𝑡</m:t>
                        </m:r>
                      </m:sub>
                    </m:sSub>
                  </m:oMath>
                </a14:m>
                <a:r>
                  <a:rPr lang="en-US" dirty="0"/>
                  <a:t> - probability of word w in topic 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𝑡𝑑</m:t>
                        </m:r>
                      </m:sub>
                    </m:sSub>
                  </m:oMath>
                </a14:m>
                <a:r>
                  <a:rPr lang="en-US" dirty="0"/>
                  <a:t> - probability of topic t in document d</a:t>
                </a:r>
              </a:p>
            </p:txBody>
          </p:sp>
        </mc:Choice>
        <mc:Fallback>
          <p:sp>
            <p:nvSpPr>
              <p:cNvPr id="3" name="Content Placeholder 2">
                <a:extLst>
                  <a:ext uri="{FF2B5EF4-FFF2-40B4-BE49-F238E27FC236}">
                    <a16:creationId xmlns:a16="http://schemas.microsoft.com/office/drawing/2014/main" id="{F678F099-BA65-9D48-BC57-7751A3CED673}"/>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2348675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E27D-6D0D-6749-816B-564491BCCF64}"/>
              </a:ext>
            </a:extLst>
          </p:cNvPr>
          <p:cNvSpPr>
            <a:spLocks noGrp="1"/>
          </p:cNvSpPr>
          <p:nvPr>
            <p:ph type="title"/>
          </p:nvPr>
        </p:nvSpPr>
        <p:spPr/>
        <p:txBody>
          <a:bodyPr/>
          <a:lstStyle/>
          <a:p>
            <a:r>
              <a:rPr lang="en-US" dirty="0"/>
              <a:t>How would you train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F79AB9C-0B2A-044A-AE5D-0012D7D7682C}"/>
                  </a:ext>
                </a:extLst>
              </p:cNvPr>
              <p:cNvSpPr>
                <a:spLocks noGrp="1"/>
              </p:cNvSpPr>
              <p:nvPr>
                <p:ph idx="1"/>
              </p:nvPr>
            </p:nvSpPr>
            <p:spPr/>
            <p:txBody>
              <a:bodyPr/>
              <a:lstStyle/>
              <a:p>
                <a:r>
                  <a:rPr lang="en-US" dirty="0"/>
                  <a:t>Log-likelihood optimization:</a:t>
                </a:r>
              </a:p>
              <a:p>
                <a:pPr lvl="1"/>
                <a14:m>
                  <m:oMath xmlns:m="http://schemas.openxmlformats.org/officeDocument/2006/math">
                    <m:r>
                      <a:rPr lang="en-US" b="0" i="1" smtClean="0">
                        <a:latin typeface="Cambria Math" panose="02040503050406030204" pitchFamily="18" charset="0"/>
                      </a:rPr>
                      <m:t>𝑙𝑜𝑔</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𝑑</m:t>
                        </m:r>
                      </m:e>
                    </m:nary>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ub>
                      <m:sup/>
                      <m:e>
                        <m:sSup>
                          <m:sSupPr>
                            <m:ctrlPr>
                              <a:rPr lang="en-US" b="0" i="1" smtClean="0">
                                <a:latin typeface="Cambria Math" panose="02040503050406030204" pitchFamily="18" charset="0"/>
                              </a:rPr>
                            </m:ctrlPr>
                          </m:sSupPr>
                          <m:e>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𝑤𝑑</m:t>
                                </m:r>
                              </m:sub>
                            </m:sSub>
                          </m:sup>
                        </m:sSup>
                      </m:e>
                    </m:nary>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m:rPr>
                                <m:sty m:val="p"/>
                              </m:rPr>
                              <a:rPr lang="el-GR" b="0" i="1" smtClean="0">
                                <a:latin typeface="Cambria Math" panose="02040503050406030204" pitchFamily="18" charset="0"/>
                                <a:ea typeface="Cambria Math" panose="02040503050406030204" pitchFamily="18" charset="0"/>
                              </a:rPr>
                              <m:t>Φ</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Ξ</m:t>
                            </m:r>
                          </m:lim>
                        </m:limLow>
                      </m:fName>
                      <m:e>
                        <m:r>
                          <a:rPr lang="en-US" b="0" i="1" smtClean="0">
                            <a:latin typeface="Cambria Math" panose="02040503050406030204" pitchFamily="18" charset="0"/>
                          </a:rPr>
                          <m:t> </m:t>
                        </m:r>
                      </m:e>
                    </m:func>
                  </m:oMath>
                </a14:m>
                <a:endParaRPr lang="en-US" dirty="0"/>
              </a:p>
              <a:p>
                <a:pPr lvl="1"/>
                <a:endParaRPr lang="en-US" dirty="0"/>
              </a:p>
              <a:p>
                <a:pPr lvl="1"/>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sub>
                      <m:sup/>
                      <m:e>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𝑑𝑤</m:t>
                                </m:r>
                              </m:sub>
                            </m:sSub>
                          </m:e>
                        </m:nary>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𝑤𝑡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𝑡𝑑</m:t>
                                    </m:r>
                                  </m:sub>
                                </m:sSub>
                              </m:e>
                            </m:nary>
                          </m:e>
                        </m:func>
                        <m:r>
                          <a:rPr lang="en-US" b="0" i="1" smtClean="0">
                            <a:latin typeface="Cambria Math" panose="02040503050406030204" pitchFamily="18" charset="0"/>
                          </a:rPr>
                          <m:t>→</m:t>
                        </m:r>
                      </m:e>
                    </m:nary>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m:rPr>
                            <m:sty m:val="p"/>
                          </m:rPr>
                          <a:rPr lang="el-GR" i="1">
                            <a:latin typeface="Cambria Math" panose="02040503050406030204" pitchFamily="18" charset="0"/>
                            <a:ea typeface="Cambria Math" panose="02040503050406030204" pitchFamily="18" charset="0"/>
                          </a:rPr>
                          <m:t>Φ</m:t>
                        </m:r>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Ξ</m:t>
                        </m:r>
                      </m:lim>
                    </m:limLow>
                  </m:oMath>
                </a14:m>
                <a:endParaRPr lang="en-US" dirty="0"/>
              </a:p>
              <a:p>
                <a:r>
                  <a:rPr lang="en-US" dirty="0"/>
                  <a:t>Given non-negativity and normalization constraints:</a:t>
                </a:r>
              </a:p>
              <a:p>
                <a:pPr lvl="1"/>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𝑤𝑡</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b="0" dirty="0">
                    <a:ea typeface="Cambria Math" panose="02040503050406030204" pitchFamily="18" charset="0"/>
                  </a:rPr>
                  <a:t>                           </a:t>
                </a:r>
                <a14:m>
                  <m:oMath xmlns:m="http://schemas.openxmlformats.org/officeDocument/2006/math">
                    <m:nary>
                      <m:naryPr>
                        <m:chr m:val="∑"/>
                        <m:supHide m:val="on"/>
                        <m:ctrlPr>
                          <a:rPr lang="en-US" b="0" i="1" dirty="0" smtClean="0">
                            <a:latin typeface="Cambria Math" panose="02040503050406030204" pitchFamily="18" charset="0"/>
                            <a:ea typeface="Cambria Math" panose="02040503050406030204" pitchFamily="18" charset="0"/>
                          </a:rPr>
                        </m:ctrlPr>
                      </m:naryPr>
                      <m:sub>
                        <m:r>
                          <m:rPr>
                            <m:brk m:alnAt="7"/>
                          </m:rPr>
                          <a:rPr lang="en-US" b="0" i="1" dirty="0" smtClean="0">
                            <a:latin typeface="Cambria Math" panose="02040503050406030204" pitchFamily="18" charset="0"/>
                            <a:ea typeface="Cambria Math" panose="02040503050406030204" pitchFamily="18" charset="0"/>
                          </a:rPr>
                          <m:t>𝑤</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𝑊</m:t>
                        </m:r>
                      </m:sub>
                      <m:sup/>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m:t>
                            </m:r>
                          </m:e>
                          <m:sub>
                            <m:r>
                              <a:rPr lang="en-US" b="0" i="1" dirty="0" smtClean="0">
                                <a:latin typeface="Cambria Math" panose="02040503050406030204" pitchFamily="18" charset="0"/>
                                <a:ea typeface="Cambria Math" panose="02040503050406030204" pitchFamily="18" charset="0"/>
                              </a:rPr>
                              <m:t>𝑤𝑡</m:t>
                            </m:r>
                          </m:sub>
                        </m:sSub>
                      </m:e>
                    </m:nary>
                    <m:r>
                      <a:rPr lang="en-US" b="0" i="1" dirty="0" smtClean="0">
                        <a:latin typeface="Cambria Math" panose="02040503050406030204" pitchFamily="18" charset="0"/>
                        <a:ea typeface="Cambria Math" panose="02040503050406030204" pitchFamily="18" charset="0"/>
                      </a:rPr>
                      <m:t>=1</m:t>
                    </m:r>
                  </m:oMath>
                </a14:m>
                <a:r>
                  <a:rPr lang="en-US" b="0" dirty="0">
                    <a:ea typeface="Cambria Math" panose="02040503050406030204" pitchFamily="18" charset="0"/>
                  </a:rPr>
                  <a:t>                         </a:t>
                </a:r>
                <a14:m>
                  <m:oMath xmlns:m="http://schemas.openxmlformats.org/officeDocument/2006/math">
                    <m:nary>
                      <m:naryPr>
                        <m:chr m:val="∑"/>
                        <m:supHide m:val="on"/>
                        <m:ctrlPr>
                          <a:rPr lang="en-US" b="0" i="1" dirty="0" smtClean="0">
                            <a:latin typeface="Cambria Math" panose="02040503050406030204" pitchFamily="18" charset="0"/>
                            <a:ea typeface="Cambria Math" panose="02040503050406030204" pitchFamily="18" charset="0"/>
                          </a:rPr>
                        </m:ctrlPr>
                      </m:naryPr>
                      <m:sub>
                        <m:r>
                          <m:rPr>
                            <m:brk m:alnAt="7"/>
                          </m:rP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𝑇</m:t>
                        </m:r>
                      </m:sub>
                      <m:sup/>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𝑡𝑑</m:t>
                            </m:r>
                          </m:sub>
                        </m:sSub>
                        <m:r>
                          <a:rPr lang="en-US" b="0" i="1" dirty="0" smtClean="0">
                            <a:latin typeface="Cambria Math" panose="02040503050406030204" pitchFamily="18" charset="0"/>
                            <a:ea typeface="Cambria Math" panose="02040503050406030204" pitchFamily="18" charset="0"/>
                          </a:rPr>
                          <m:t>=1</m:t>
                        </m:r>
                      </m:e>
                    </m:nary>
                  </m:oMath>
                </a14:m>
                <a:endParaRPr lang="en-US" b="0" dirty="0">
                  <a:ea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𝑡𝑑</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endParaRPr lang="en-US" dirty="0"/>
              </a:p>
            </p:txBody>
          </p:sp>
        </mc:Choice>
        <mc:Fallback>
          <p:sp>
            <p:nvSpPr>
              <p:cNvPr id="3" name="Content Placeholder 2">
                <a:extLst>
                  <a:ext uri="{FF2B5EF4-FFF2-40B4-BE49-F238E27FC236}">
                    <a16:creationId xmlns:a16="http://schemas.microsoft.com/office/drawing/2014/main" id="{0F79AB9C-0B2A-044A-AE5D-0012D7D7682C}"/>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
        <p:nvSpPr>
          <p:cNvPr id="4" name="Up-Down Arrow 3">
            <a:extLst>
              <a:ext uri="{FF2B5EF4-FFF2-40B4-BE49-F238E27FC236}">
                <a16:creationId xmlns:a16="http://schemas.microsoft.com/office/drawing/2014/main" id="{1A10A3E8-C542-1940-B32A-B17594830210}"/>
              </a:ext>
            </a:extLst>
          </p:cNvPr>
          <p:cNvSpPr/>
          <p:nvPr/>
        </p:nvSpPr>
        <p:spPr>
          <a:xfrm>
            <a:off x="3580349" y="3426373"/>
            <a:ext cx="45719" cy="36786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364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5974-7C32-2645-9535-1AA7727CF617}"/>
              </a:ext>
            </a:extLst>
          </p:cNvPr>
          <p:cNvSpPr>
            <a:spLocks noGrp="1"/>
          </p:cNvSpPr>
          <p:nvPr>
            <p:ph type="title"/>
          </p:nvPr>
        </p:nvSpPr>
        <p:spPr/>
        <p:txBody>
          <a:bodyPr/>
          <a:lstStyle/>
          <a:p>
            <a:r>
              <a:rPr lang="en-US" dirty="0"/>
              <a:t>We have just plain texts</a:t>
            </a:r>
          </a:p>
        </p:txBody>
      </p:sp>
      <p:sp>
        <p:nvSpPr>
          <p:cNvPr id="3" name="Content Placeholder 2">
            <a:extLst>
              <a:ext uri="{FF2B5EF4-FFF2-40B4-BE49-F238E27FC236}">
                <a16:creationId xmlns:a16="http://schemas.microsoft.com/office/drawing/2014/main" id="{8827CF61-3BDD-DC46-8064-29F82D47E147}"/>
              </a:ext>
            </a:extLst>
          </p:cNvPr>
          <p:cNvSpPr>
            <a:spLocks noGrp="1"/>
          </p:cNvSpPr>
          <p:nvPr>
            <p:ph idx="1"/>
          </p:nvPr>
        </p:nvSpPr>
        <p:spPr/>
        <p:txBody>
          <a:bodyPr/>
          <a:lstStyle/>
          <a:p>
            <a:r>
              <a:rPr lang="en-US" dirty="0"/>
              <a:t>Pooh rubbed his nose again, and said that he hadn't thought of that. And then he brightened again, and said that, if it were raining already, the Heffalump would be looking at the sky wondering if it would clear up, and so he wouldn't see the Very Deep Pit until he was half-way down…</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D9AB2CE9-286B-DB45-9ECC-90F30783C612}"/>
              </a:ext>
            </a:extLst>
          </p:cNvPr>
          <p:cNvPicPr>
            <a:picLocks noChangeAspect="1"/>
          </p:cNvPicPr>
          <p:nvPr/>
        </p:nvPicPr>
        <p:blipFill>
          <a:blip r:embed="rId3"/>
          <a:stretch>
            <a:fillRect/>
          </a:stretch>
        </p:blipFill>
        <p:spPr>
          <a:xfrm>
            <a:off x="3325813" y="3556000"/>
            <a:ext cx="4851400" cy="2311400"/>
          </a:xfrm>
          <a:prstGeom prst="rect">
            <a:avLst/>
          </a:prstGeom>
        </p:spPr>
      </p:pic>
    </p:spTree>
    <p:extLst>
      <p:ext uri="{BB962C8B-B14F-4D97-AF65-F5344CB8AC3E}">
        <p14:creationId xmlns:p14="http://schemas.microsoft.com/office/powerpoint/2010/main" val="4063338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B4A3-06DD-7941-A6BB-783FF29BCA34}"/>
              </a:ext>
            </a:extLst>
          </p:cNvPr>
          <p:cNvSpPr>
            <a:spLocks noGrp="1"/>
          </p:cNvSpPr>
          <p:nvPr>
            <p:ph type="title"/>
          </p:nvPr>
        </p:nvSpPr>
        <p:spPr/>
        <p:txBody>
          <a:bodyPr/>
          <a:lstStyle/>
          <a:p>
            <a:r>
              <a:rPr lang="en-US" dirty="0"/>
              <a:t>If we knew topic assignments…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CF369D-A6EF-9C48-B1C4-F072EC46DBEF}"/>
                  </a:ext>
                </a:extLst>
              </p:cNvPr>
              <p:cNvSpPr>
                <a:spLocks noGrp="1"/>
              </p:cNvSpPr>
              <p:nvPr>
                <p:ph idx="1"/>
              </p:nvPr>
            </p:nvSpPr>
            <p:spPr/>
            <p:txBody>
              <a:bodyPr>
                <a:normAutofit lnSpcReduction="10000"/>
              </a:bodyPr>
              <a:lstStyle/>
              <a:p>
                <a:endParaRPr lang="en-US" dirty="0"/>
              </a:p>
              <a:p>
                <a:endParaRPr lang="en-US" dirty="0"/>
              </a:p>
              <a:p>
                <a:endParaRPr lang="en-US" dirty="0"/>
              </a:p>
              <a:p>
                <a14:m>
                  <m:oMath xmlns:m="http://schemas.openxmlformats.org/officeDocument/2006/math">
                    <a:fld id="{E1344E62-01A4-8F40-B280-48B314F52F11}" type="mathplaceholder">
                      <a:rPr lang="en-US" i="1" smtClean="0">
                        <a:latin typeface="Cambria Math" panose="02040503050406030204" pitchFamily="18" charset="0"/>
                      </a:rPr>
                      <a:t>Type equation here.</a:t>
                    </a:fld>
                  </m:oMath>
                </a14:m>
                <a:r>
                  <a:rPr lang="en-US" dirty="0"/>
                  <a:t>Pooh rubbed his nose again, and said that he hadn't thought of that. And then he brightened again, and said that, if it were raining already, the Heffalump would be looking at the sky wondering if it would clear up, and so he wouldn't see the Very Deep Pit until he was half-way down…</a:t>
                </a:r>
              </a:p>
              <a:p>
                <a:r>
                  <a:rPr lang="en-US" dirty="0"/>
                  <a:t>We would just count:</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𝑠𝑘𝑦</m:t>
                        </m:r>
                      </m:e>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𝑤𝑡</m:t>
                            </m:r>
                          </m:sub>
                        </m:sSub>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𝑤𝑡</m:t>
                                </m:r>
                              </m:sub>
                            </m:sSub>
                          </m:e>
                        </m:nary>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a14:m>
                <a:endParaRPr lang="en-US" dirty="0"/>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e>
                      <m:e>
                        <m:r>
                          <a:rPr lang="en-US" b="0" i="1" smtClean="0">
                            <a:latin typeface="Cambria Math" panose="02040503050406030204" pitchFamily="18" charset="0"/>
                          </a:rPr>
                          <m:t>𝑑</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𝑡𝑑</m:t>
                            </m:r>
                          </m:sub>
                        </m:sSub>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𝑡</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𝑡𝑑</m:t>
                                </m:r>
                              </m:sub>
                            </m:sSub>
                          </m:e>
                        </m:nary>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54</m:t>
                        </m:r>
                      </m:den>
                    </m:f>
                  </m:oMath>
                </a14:m>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FACF369D-A6EF-9C48-B1C4-F072EC46DBEF}"/>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909149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B447-482C-254E-ABF8-37E763DB5EFB}"/>
              </a:ext>
            </a:extLst>
          </p:cNvPr>
          <p:cNvSpPr>
            <a:spLocks noGrp="1"/>
          </p:cNvSpPr>
          <p:nvPr>
            <p:ph type="title"/>
          </p:nvPr>
        </p:nvSpPr>
        <p:spPr/>
        <p:txBody>
          <a:bodyPr/>
          <a:lstStyle/>
          <a:p>
            <a:r>
              <a:rPr lang="en-US" dirty="0"/>
              <a:t>But we have just plain texts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984088-115D-B44B-BA83-C03C7B1E231E}"/>
                  </a:ext>
                </a:extLst>
              </p:cNvPr>
              <p:cNvSpPr>
                <a:spLocks noGrp="1"/>
              </p:cNvSpPr>
              <p:nvPr>
                <p:ph idx="1"/>
              </p:nvPr>
            </p:nvSpPr>
            <p:spPr/>
            <p:txBody>
              <a:bodyPr/>
              <a:lstStyle/>
              <a:p>
                <a:r>
                  <a:rPr lang="en-US" dirty="0"/>
                  <a:t>Pooh rubbed his nose again, and said that he hadn't thought of that. And then he brightened again, and said that, if it were raining already, the Heffalump would be looking at the sky wondering if it would clear up, and so he wouldn't see the Very Deep Pit until he was half-way down…</a:t>
                </a:r>
              </a:p>
              <a:p>
                <a:r>
                  <a:rPr lang="en-US" dirty="0"/>
                  <a:t>Idea! Let’s estimate the topic assignment probabilities!</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e>
                            <m:r>
                              <a:rPr lang="en-US" b="0" i="1" smtClean="0">
                                <a:latin typeface="Cambria Math" panose="02040503050406030204" pitchFamily="18" charset="0"/>
                              </a:rPr>
                              <m:t>𝑡</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den>
                    </m:f>
                  </m:oMath>
                </a14:m>
                <a:endParaRPr lang="en-US" dirty="0"/>
              </a:p>
              <a:p>
                <a:pPr lvl="1"/>
                <a:r>
                  <a:rPr lang="en-US" dirty="0"/>
                  <a:t>              Bayes rule.   Product rule</a:t>
                </a:r>
              </a:p>
            </p:txBody>
          </p:sp>
        </mc:Choice>
        <mc:Fallback>
          <p:sp>
            <p:nvSpPr>
              <p:cNvPr id="3" name="Content Placeholder 2">
                <a:extLst>
                  <a:ext uri="{FF2B5EF4-FFF2-40B4-BE49-F238E27FC236}">
                    <a16:creationId xmlns:a16="http://schemas.microsoft.com/office/drawing/2014/main" id="{5E984088-115D-B44B-BA83-C03C7B1E231E}"/>
                  </a:ext>
                </a:extLst>
              </p:cNvPr>
              <p:cNvSpPr>
                <a:spLocks noGrp="1" noRot="1" noChangeAspect="1" noMove="1" noResize="1" noEditPoints="1" noAdjustHandles="1" noChangeArrowheads="1" noChangeShapeType="1" noTextEdit="1"/>
              </p:cNvSpPr>
              <p:nvPr>
                <p:ph idx="1"/>
              </p:nvPr>
            </p:nvSpPr>
            <p:spPr>
              <a:blipFill>
                <a:blip r:embed="rId3"/>
                <a:stretch>
                  <a:fillRect l="-375" r="-501"/>
                </a:stretch>
              </a:blipFill>
            </p:spPr>
            <p:txBody>
              <a:bodyPr/>
              <a:lstStyle/>
              <a:p>
                <a:r>
                  <a:rPr lang="en-US">
                    <a:noFill/>
                  </a:rPr>
                  <a:t> </a:t>
                </a:r>
              </a:p>
            </p:txBody>
          </p:sp>
        </mc:Fallback>
      </mc:AlternateContent>
      <p:sp>
        <p:nvSpPr>
          <p:cNvPr id="4" name="Up Arrow 3">
            <a:extLst>
              <a:ext uri="{FF2B5EF4-FFF2-40B4-BE49-F238E27FC236}">
                <a16:creationId xmlns:a16="http://schemas.microsoft.com/office/drawing/2014/main" id="{A96D05A9-D905-9942-B045-45A23DE8E163}"/>
              </a:ext>
            </a:extLst>
          </p:cNvPr>
          <p:cNvSpPr/>
          <p:nvPr/>
        </p:nvSpPr>
        <p:spPr>
          <a:xfrm>
            <a:off x="2427890" y="4582510"/>
            <a:ext cx="45719" cy="2102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Up Arrow 4">
            <a:extLst>
              <a:ext uri="{FF2B5EF4-FFF2-40B4-BE49-F238E27FC236}">
                <a16:creationId xmlns:a16="http://schemas.microsoft.com/office/drawing/2014/main" id="{18530CD6-3FDC-864A-99CA-24642678AEA9}"/>
              </a:ext>
            </a:extLst>
          </p:cNvPr>
          <p:cNvSpPr/>
          <p:nvPr/>
        </p:nvSpPr>
        <p:spPr>
          <a:xfrm>
            <a:off x="3310759" y="4550979"/>
            <a:ext cx="45719" cy="24173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075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0BE34-6E4C-7F45-84FC-0C57B7F30310}"/>
              </a:ext>
            </a:extLst>
          </p:cNvPr>
          <p:cNvSpPr>
            <a:spLocks noGrp="1"/>
          </p:cNvSpPr>
          <p:nvPr>
            <p:ph type="title"/>
          </p:nvPr>
        </p:nvSpPr>
        <p:spPr/>
        <p:txBody>
          <a:bodyPr/>
          <a:lstStyle/>
          <a:p>
            <a:r>
              <a:rPr lang="en-US" dirty="0"/>
              <a:t>Put everything together: EM-algorithm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20BCF9-4ECF-4640-9180-6825B4A6D16A}"/>
                  </a:ext>
                </a:extLst>
              </p:cNvPr>
              <p:cNvSpPr>
                <a:spLocks noGrp="1"/>
              </p:cNvSpPr>
              <p:nvPr>
                <p:ph idx="1"/>
              </p:nvPr>
            </p:nvSpPr>
            <p:spPr/>
            <p:txBody>
              <a:bodyPr/>
              <a:lstStyle/>
              <a:p>
                <a:r>
                  <a:rPr lang="en-US" dirty="0"/>
                  <a:t>E-step:</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e>
                            <m:r>
                              <a:rPr lang="en-US" b="0" i="1" smtClean="0">
                                <a:latin typeface="Cambria Math" panose="02040503050406030204" pitchFamily="18" charset="0"/>
                              </a:rPr>
                              <m:t>𝑡</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𝑤𝑡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𝑡𝑑</m:t>
                            </m:r>
                          </m:sub>
                        </m:sSub>
                      </m:num>
                      <m:den>
                        <m:nary>
                          <m:naryPr>
                            <m:chr m:val="∑"/>
                            <m:limLoc m:val="subSup"/>
                            <m:supHide m:val="on"/>
                            <m:ctrlPr>
                              <a:rPr lang="en-US" i="1">
                                <a:latin typeface="Cambria Math" panose="02040503050406030204" pitchFamily="18" charset="0"/>
                              </a:rPr>
                            </m:ctrlPr>
                          </m:naryPr>
                          <m:sub>
                            <m:r>
                              <m:rPr>
                                <m:brk m:alnAt="1"/>
                              </m:rPr>
                              <a:rPr lang="en-US" b="0" i="1" smtClean="0">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𝑤</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𝑠</m:t>
                                </m:r>
                                <m:r>
                                  <a:rPr lang="en-US" i="1">
                                    <a:latin typeface="Cambria Math" panose="02040503050406030204" pitchFamily="18" charset="0"/>
                                  </a:rPr>
                                  <m:t>𝑑</m:t>
                                </m:r>
                              </m:sub>
                            </m:sSub>
                          </m:e>
                        </m:nary>
                      </m:den>
                    </m:f>
                  </m:oMath>
                </a14:m>
                <a:endParaRPr lang="en-US" dirty="0"/>
              </a:p>
              <a:p>
                <a:r>
                  <a:rPr lang="en-US" dirty="0"/>
                  <a:t>M-step:</a:t>
                </a:r>
              </a:p>
              <a:p>
                <a:pPr lvl="1"/>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𝑤𝑡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𝑤𝑡</m:t>
                            </m:r>
                          </m:sub>
                        </m:sSub>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𝑤𝑡</m:t>
                                </m:r>
                              </m:sub>
                            </m:sSub>
                          </m:e>
                        </m:nary>
                      </m:den>
                    </m:f>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𝑤𝑡</m:t>
                        </m:r>
                      </m:sub>
                    </m:sSub>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m:rPr>
                            <m:brk m:alnAt="7"/>
                          </m:rPr>
                          <a:rPr lang="en-US" b="0" i="1" dirty="0" smtClean="0">
                            <a:latin typeface="Cambria Math" panose="02040503050406030204" pitchFamily="18" charset="0"/>
                          </a:rPr>
                          <m:t>𝑑</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𝑑𝑤</m:t>
                            </m:r>
                          </m:sub>
                        </m:sSub>
                        <m:r>
                          <a:rPr lang="en-US" b="0" i="1" dirty="0" smtClean="0">
                            <a:latin typeface="Cambria Math" panose="02040503050406030204" pitchFamily="18" charset="0"/>
                          </a:rPr>
                          <m:t>𝑝</m:t>
                        </m:r>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m:t>
                        </m:r>
                      </m:e>
                    </m:nary>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𝑡</m:t>
                        </m:r>
                        <m:r>
                          <a:rPr lang="en-US" b="0" i="1" smtClean="0">
                            <a:latin typeface="Cambria Math" panose="02040503050406030204" pitchFamily="18" charset="0"/>
                          </a:rPr>
                          <m:t>𝑑</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𝑡</m:t>
                            </m:r>
                            <m:r>
                              <a:rPr lang="en-US" b="0" i="1" smtClean="0">
                                <a:latin typeface="Cambria Math" panose="02040503050406030204" pitchFamily="18" charset="0"/>
                              </a:rPr>
                              <m:t>𝑑</m:t>
                            </m:r>
                          </m:sub>
                        </m:sSub>
                      </m:num>
                      <m:den>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𝑡</m:t>
                                </m:r>
                                <m:r>
                                  <a:rPr lang="en-US" b="0" i="1" smtClean="0">
                                    <a:latin typeface="Cambria Math" panose="02040503050406030204" pitchFamily="18" charset="0"/>
                                  </a:rPr>
                                  <m:t>𝑑</m:t>
                                </m:r>
                              </m:sub>
                            </m:sSub>
                          </m:e>
                        </m:nary>
                      </m:den>
                    </m:f>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rPr>
                          <m:t>𝑛</m:t>
                        </m:r>
                      </m:e>
                      <m:sub>
                        <m:r>
                          <a:rPr lang="en-US" i="1" dirty="0">
                            <a:latin typeface="Cambria Math" panose="02040503050406030204" pitchFamily="18" charset="0"/>
                          </a:rPr>
                          <m:t>𝑡</m:t>
                        </m:r>
                        <m:r>
                          <a:rPr lang="en-US" b="0" i="1" dirty="0" smtClean="0">
                            <a:latin typeface="Cambria Math" panose="02040503050406030204" pitchFamily="18" charset="0"/>
                          </a:rPr>
                          <m:t>𝑑</m:t>
                        </m:r>
                      </m:sub>
                    </m:sSub>
                    <m:r>
                      <a:rPr lang="en-US" i="1" dirty="0">
                        <a:latin typeface="Cambria Math" panose="02040503050406030204" pitchFamily="18" charset="0"/>
                      </a:rPr>
                      <m:t>=</m:t>
                    </m:r>
                    <m:nary>
                      <m:naryPr>
                        <m:chr m:val="∑"/>
                        <m:supHide m:val="on"/>
                        <m:ctrlPr>
                          <a:rPr lang="en-US" i="1" dirty="0">
                            <a:latin typeface="Cambria Math" panose="02040503050406030204" pitchFamily="18" charset="0"/>
                          </a:rPr>
                        </m:ctrlPr>
                      </m:naryPr>
                      <m:sub>
                        <m:r>
                          <m:rPr>
                            <m:brk m:alnAt="7"/>
                          </m:rPr>
                          <a:rPr lang="en-US" b="0" i="1" dirty="0" smtClean="0">
                            <a:latin typeface="Cambria Math" panose="02040503050406030204" pitchFamily="18" charset="0"/>
                          </a:rPr>
                          <m:t>𝑤</m:t>
                        </m:r>
                      </m:sub>
                      <m:sup/>
                      <m:e>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𝑑𝑤</m:t>
                            </m:r>
                          </m:sub>
                        </m:sSub>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𝑑</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m:t>
                        </m:r>
                      </m:e>
                    </m:nary>
                  </m:oMath>
                </a14:m>
                <a:endParaRPr lang="en-US" dirty="0"/>
              </a:p>
            </p:txBody>
          </p:sp>
        </mc:Choice>
        <mc:Fallback>
          <p:sp>
            <p:nvSpPr>
              <p:cNvPr id="3" name="Content Placeholder 2">
                <a:extLst>
                  <a:ext uri="{FF2B5EF4-FFF2-40B4-BE49-F238E27FC236}">
                    <a16:creationId xmlns:a16="http://schemas.microsoft.com/office/drawing/2014/main" id="{5E20BCF9-4ECF-4640-9180-6825B4A6D16A}"/>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3636459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0F2D-483A-4749-935F-08E4CAD9FDBC}"/>
              </a:ext>
            </a:extLst>
          </p:cNvPr>
          <p:cNvSpPr>
            <a:spLocks noGrp="1"/>
          </p:cNvSpPr>
          <p:nvPr>
            <p:ph type="title"/>
          </p:nvPr>
        </p:nvSpPr>
        <p:spPr/>
        <p:txBody>
          <a:bodyPr/>
          <a:lstStyle/>
          <a:p>
            <a:r>
              <a:rPr lang="en-US" dirty="0"/>
              <a:t>Topic model</a:t>
            </a:r>
          </a:p>
        </p:txBody>
      </p:sp>
      <p:sp>
        <p:nvSpPr>
          <p:cNvPr id="3" name="Text Placeholder 2">
            <a:extLst>
              <a:ext uri="{FF2B5EF4-FFF2-40B4-BE49-F238E27FC236}">
                <a16:creationId xmlns:a16="http://schemas.microsoft.com/office/drawing/2014/main" id="{CDB30BF1-E2AC-7342-9A6D-EABFCE587963}"/>
              </a:ext>
            </a:extLst>
          </p:cNvPr>
          <p:cNvSpPr>
            <a:spLocks noGrp="1"/>
          </p:cNvSpPr>
          <p:nvPr>
            <p:ph type="body" idx="1"/>
          </p:nvPr>
        </p:nvSpPr>
        <p:spPr/>
        <p:txBody>
          <a:bodyPr/>
          <a:lstStyle/>
          <a:p>
            <a:r>
              <a:rPr lang="en-US" dirty="0"/>
              <a:t>The zoo of topic model</a:t>
            </a:r>
          </a:p>
        </p:txBody>
      </p:sp>
    </p:spTree>
    <p:extLst>
      <p:ext uri="{BB962C8B-B14F-4D97-AF65-F5344CB8AC3E}">
        <p14:creationId xmlns:p14="http://schemas.microsoft.com/office/powerpoint/2010/main" val="1969487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F37C8-A001-B545-BBDB-D11709D22925}"/>
              </a:ext>
            </a:extLst>
          </p:cNvPr>
          <p:cNvSpPr>
            <a:spLocks noGrp="1"/>
          </p:cNvSpPr>
          <p:nvPr>
            <p:ph type="title"/>
          </p:nvPr>
        </p:nvSpPr>
        <p:spPr/>
        <p:txBody>
          <a:bodyPr/>
          <a:lstStyle/>
          <a:p>
            <a:r>
              <a:rPr lang="en-US" dirty="0"/>
              <a:t>Martha Ballard’s diary</a:t>
            </a:r>
          </a:p>
        </p:txBody>
      </p:sp>
      <p:sp>
        <p:nvSpPr>
          <p:cNvPr id="3" name="Content Placeholder 2">
            <a:extLst>
              <a:ext uri="{FF2B5EF4-FFF2-40B4-BE49-F238E27FC236}">
                <a16:creationId xmlns:a16="http://schemas.microsoft.com/office/drawing/2014/main" id="{2F7A9E7B-7B06-F44C-AB7A-8E1561E16162}"/>
              </a:ext>
            </a:extLst>
          </p:cNvPr>
          <p:cNvSpPr>
            <a:spLocks noGrp="1"/>
          </p:cNvSpPr>
          <p:nvPr>
            <p:ph idx="1"/>
          </p:nvPr>
        </p:nvSpPr>
        <p:spPr/>
        <p:txBody>
          <a:bodyPr/>
          <a:lstStyle/>
          <a:p>
            <a:r>
              <a:rPr lang="en-US" dirty="0"/>
              <a:t>Diary had daily entries over the course of 27 years</a:t>
            </a:r>
          </a:p>
          <a:p>
            <a:r>
              <a:rPr lang="en-US" dirty="0"/>
              <a:t>Topic modeling helps to analyze it</a:t>
            </a:r>
          </a:p>
          <a:p>
            <a:r>
              <a:rPr lang="en-US" dirty="0"/>
              <a:t>Revealed topics (the most probable words):</a:t>
            </a:r>
          </a:p>
          <a:p>
            <a:pPr lvl="1"/>
            <a:r>
              <a:rPr lang="en-US" dirty="0"/>
              <a:t>GARDENING: garden worked clear beans corn warm planted matters cucumbers potatoes plants</a:t>
            </a:r>
          </a:p>
          <a:p>
            <a:pPr lvl="1"/>
            <a:r>
              <a:rPr lang="en-US" dirty="0"/>
              <a:t>CHURCH: meeting attended afternoon reverend worship </a:t>
            </a:r>
            <a:r>
              <a:rPr lang="en-US" dirty="0" err="1"/>
              <a:t>foren</a:t>
            </a:r>
            <a:r>
              <a:rPr lang="en-US" dirty="0"/>
              <a:t> </a:t>
            </a:r>
            <a:r>
              <a:rPr lang="en-US" dirty="0" err="1"/>
              <a:t>mr</a:t>
            </a:r>
            <a:r>
              <a:rPr lang="en-US" dirty="0"/>
              <a:t> </a:t>
            </a:r>
            <a:r>
              <a:rPr lang="en-US" dirty="0" err="1"/>
              <a:t>famely</a:t>
            </a:r>
            <a:r>
              <a:rPr lang="en-US" dirty="0"/>
              <a:t> </a:t>
            </a:r>
            <a:r>
              <a:rPr lang="en-US" dirty="0" err="1"/>
              <a:t>st</a:t>
            </a:r>
            <a:r>
              <a:rPr lang="en-US" dirty="0"/>
              <a:t> lecture </a:t>
            </a:r>
            <a:r>
              <a:rPr lang="en-US" dirty="0" err="1"/>
              <a:t>discoarst</a:t>
            </a:r>
            <a:r>
              <a:rPr lang="en-US" dirty="0"/>
              <a:t> administered</a:t>
            </a:r>
          </a:p>
          <a:p>
            <a:pPr lvl="1"/>
            <a:r>
              <a:rPr lang="en-US" dirty="0"/>
              <a:t>DEATH: day yesterday informed morn years death ye hear expired expired weak dead</a:t>
            </a:r>
          </a:p>
          <a:p>
            <a:pPr lvl="1"/>
            <a:r>
              <a:rPr lang="en-US" dirty="0"/>
              <a:t>SHOPPING: butter sugar carried candles wheat store flower</a:t>
            </a:r>
          </a:p>
        </p:txBody>
      </p:sp>
    </p:spTree>
    <p:extLst>
      <p:ext uri="{BB962C8B-B14F-4D97-AF65-F5344CB8AC3E}">
        <p14:creationId xmlns:p14="http://schemas.microsoft.com/office/powerpoint/2010/main" val="315756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01AB-5425-9E4A-B60B-D9820B5C2765}"/>
              </a:ext>
            </a:extLst>
          </p:cNvPr>
          <p:cNvSpPr>
            <a:spLocks noGrp="1"/>
          </p:cNvSpPr>
          <p:nvPr>
            <p:ph type="title"/>
          </p:nvPr>
        </p:nvSpPr>
        <p:spPr/>
        <p:txBody>
          <a:bodyPr/>
          <a:lstStyle/>
          <a:p>
            <a:r>
              <a:rPr lang="en-US" dirty="0"/>
              <a:t>Topic modeling</a:t>
            </a:r>
          </a:p>
        </p:txBody>
      </p:sp>
      <p:sp>
        <p:nvSpPr>
          <p:cNvPr id="3" name="Text Placeholder 2">
            <a:extLst>
              <a:ext uri="{FF2B5EF4-FFF2-40B4-BE49-F238E27FC236}">
                <a16:creationId xmlns:a16="http://schemas.microsoft.com/office/drawing/2014/main" id="{B4A64CF1-B75A-7F46-8775-AB2075CC9EB7}"/>
              </a:ext>
            </a:extLst>
          </p:cNvPr>
          <p:cNvSpPr>
            <a:spLocks noGrp="1"/>
          </p:cNvSpPr>
          <p:nvPr>
            <p:ph type="body" idx="1"/>
          </p:nvPr>
        </p:nvSpPr>
        <p:spPr/>
        <p:txBody>
          <a:bodyPr/>
          <a:lstStyle/>
          <a:p>
            <a:r>
              <a:rPr lang="en-US" dirty="0"/>
              <a:t>A way to navigate through text collections</a:t>
            </a:r>
          </a:p>
        </p:txBody>
      </p:sp>
    </p:spTree>
    <p:extLst>
      <p:ext uri="{BB962C8B-B14F-4D97-AF65-F5344CB8AC3E}">
        <p14:creationId xmlns:p14="http://schemas.microsoft.com/office/powerpoint/2010/main" val="685905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F3CC-2E85-3A46-BFF2-3B4D8F935D6B}"/>
              </a:ext>
            </a:extLst>
          </p:cNvPr>
          <p:cNvSpPr>
            <a:spLocks noGrp="1"/>
          </p:cNvSpPr>
          <p:nvPr>
            <p:ph type="title"/>
          </p:nvPr>
        </p:nvSpPr>
        <p:spPr/>
        <p:txBody>
          <a:bodyPr/>
          <a:lstStyle/>
          <a:p>
            <a:r>
              <a:rPr lang="en-US" dirty="0"/>
              <a:t>Martha Ballard’s diary</a:t>
            </a:r>
          </a:p>
        </p:txBody>
      </p:sp>
      <p:sp>
        <p:nvSpPr>
          <p:cNvPr id="3" name="Content Placeholder 2">
            <a:extLst>
              <a:ext uri="{FF2B5EF4-FFF2-40B4-BE49-F238E27FC236}">
                <a16:creationId xmlns:a16="http://schemas.microsoft.com/office/drawing/2014/main" id="{0DAB8704-5A5A-D74C-A5A6-7BB3B8BA499D}"/>
              </a:ext>
            </a:extLst>
          </p:cNvPr>
          <p:cNvSpPr>
            <a:spLocks noGrp="1"/>
          </p:cNvSpPr>
          <p:nvPr>
            <p:ph idx="1"/>
          </p:nvPr>
        </p:nvSpPr>
        <p:spPr/>
        <p:txBody>
          <a:bodyPr/>
          <a:lstStyle/>
          <a:p>
            <a:r>
              <a:rPr lang="en-US" dirty="0"/>
              <a:t>Diary had daily entries over the course of 27 years</a:t>
            </a:r>
          </a:p>
          <a:p>
            <a:r>
              <a:rPr lang="en-US" dirty="0"/>
              <a:t>Topic modeling helps to analyze it</a:t>
            </a:r>
          </a:p>
          <a:p>
            <a:r>
              <a:rPr lang="en-US" dirty="0"/>
              <a:t>How topics are developing through time:</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562EA1FA-60C8-9247-842F-5C1A0E61171D}"/>
              </a:ext>
            </a:extLst>
          </p:cNvPr>
          <p:cNvPicPr>
            <a:picLocks noChangeAspect="1"/>
          </p:cNvPicPr>
          <p:nvPr/>
        </p:nvPicPr>
        <p:blipFill>
          <a:blip r:embed="rId3"/>
          <a:stretch>
            <a:fillRect/>
          </a:stretch>
        </p:blipFill>
        <p:spPr>
          <a:xfrm>
            <a:off x="2792413" y="3492500"/>
            <a:ext cx="5918200" cy="2298700"/>
          </a:xfrm>
          <a:prstGeom prst="rect">
            <a:avLst/>
          </a:prstGeom>
        </p:spPr>
      </p:pic>
    </p:spTree>
    <p:extLst>
      <p:ext uri="{BB962C8B-B14F-4D97-AF65-F5344CB8AC3E}">
        <p14:creationId xmlns:p14="http://schemas.microsoft.com/office/powerpoint/2010/main" val="431049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AF9-FB6A-DA49-A090-011DA2EC9818}"/>
              </a:ext>
            </a:extLst>
          </p:cNvPr>
          <p:cNvSpPr>
            <a:spLocks noGrp="1"/>
          </p:cNvSpPr>
          <p:nvPr>
            <p:ph type="title"/>
          </p:nvPr>
        </p:nvSpPr>
        <p:spPr/>
        <p:txBody>
          <a:bodyPr/>
          <a:lstStyle/>
          <a:p>
            <a:r>
              <a:rPr lang="en-US" dirty="0"/>
              <a:t>Latent Dirichlet Allocation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99FB53-26EC-E648-B5BA-9261B5A70C60}"/>
                  </a:ext>
                </a:extLst>
              </p:cNvPr>
              <p:cNvSpPr>
                <a:spLocks noGrp="1"/>
              </p:cNvSpPr>
              <p:nvPr>
                <p:ph idx="1"/>
              </p:nvPr>
            </p:nvSpPr>
            <p:spPr/>
            <p:txBody>
              <a:bodyPr/>
              <a:lstStyle/>
              <a:p>
                <a:r>
                  <a:rPr lang="en-US" dirty="0"/>
                  <a:t>Dirichlet priors 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𝑤𝑡</m:t>
                                </m:r>
                              </m:sub>
                            </m:sSub>
                          </m:e>
                        </m:d>
                      </m:e>
                      <m:sub>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𝑡</m:t>
                                </m:r>
                                <m:r>
                                  <a:rPr lang="en-US" b="0" i="1" smtClean="0">
                                    <a:latin typeface="Cambria Math" panose="02040503050406030204" pitchFamily="18" charset="0"/>
                                  </a:rPr>
                                  <m:t>𝑑</m:t>
                                </m:r>
                              </m:sub>
                            </m:sSub>
                          </m:e>
                        </m:d>
                      </m:e>
                      <m:sub>
                        <m:r>
                          <a:rPr lang="en-US" b="0" i="1" smtClean="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sub>
                    </m:sSub>
                  </m:oMath>
                </a14:m>
                <a:endParaRPr lang="en-US" dirty="0"/>
              </a:p>
              <a:p>
                <a:pPr lvl="1"/>
                <a14:m>
                  <m:oMath xmlns:m="http://schemas.openxmlformats.org/officeDocument/2006/math">
                    <m:r>
                      <a:rPr lang="en-US" b="0" i="1" smtClean="0">
                        <a:latin typeface="Cambria Math" panose="02040503050406030204" pitchFamily="18" charset="0"/>
                      </a:rPr>
                      <m:t>𝐷𝑖𝑟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𝑡</m:t>
                            </m:r>
                          </m:sub>
                        </m:sSub>
                      </m:e>
                      <m:e>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e>
                        </m:d>
                      </m:num>
                      <m:den>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𝑤</m:t>
                            </m:r>
                          </m:sub>
                          <m:sup/>
                          <m:e>
                            <m:r>
                              <m:rPr>
                                <m:sty m:val="p"/>
                              </m:rPr>
                              <a:rPr lang="el-GR" i="1">
                                <a:latin typeface="Cambria Math" panose="02040503050406030204" pitchFamily="18" charset="0"/>
                                <a:ea typeface="Cambria Math" panose="02040503050406030204" pitchFamily="18" charset="0"/>
                              </a:rPr>
                              <m:t>Γ</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𝑤</m:t>
                                    </m:r>
                                  </m:sub>
                                </m:sSub>
                              </m:e>
                            </m:d>
                          </m:e>
                        </m:nary>
                      </m:den>
                    </m:f>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𝑤</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𝑤𝑡</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−1</m:t>
                            </m:r>
                          </m:sup>
                        </m:sSubSup>
                      </m:e>
                    </m:nary>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&gt;0</m:t>
                        </m:r>
                      </m:e>
                    </m:nary>
                  </m:oMath>
                </a14:m>
                <a:endParaRPr lang="en-US" dirty="0"/>
              </a:p>
              <a:p>
                <a:r>
                  <a:rPr lang="en-US" dirty="0"/>
                  <a:t>Inference:</a:t>
                </a:r>
              </a:p>
              <a:p>
                <a:pPr lvl="1"/>
                <a:r>
                  <a:rPr lang="en-US" dirty="0"/>
                  <a:t>Variational Bayes</a:t>
                </a:r>
              </a:p>
              <a:p>
                <a:pPr lvl="1"/>
                <a:r>
                  <a:rPr lang="en-US" dirty="0"/>
                  <a:t>Gibbs Sampling</a:t>
                </a:r>
              </a:p>
              <a:p>
                <a:r>
                  <a:rPr lang="en-US" dirty="0"/>
                  <a:t>Output:</a:t>
                </a:r>
              </a:p>
              <a:p>
                <a:pPr lvl="1"/>
                <a:r>
                  <a:rPr lang="en-US" dirty="0"/>
                  <a:t>Posterior probabilities for parameters (also Dirichlet!).</a:t>
                </a:r>
              </a:p>
            </p:txBody>
          </p:sp>
        </mc:Choice>
        <mc:Fallback>
          <p:sp>
            <p:nvSpPr>
              <p:cNvPr id="3" name="Content Placeholder 2">
                <a:extLst>
                  <a:ext uri="{FF2B5EF4-FFF2-40B4-BE49-F238E27FC236}">
                    <a16:creationId xmlns:a16="http://schemas.microsoft.com/office/drawing/2014/main" id="{1A99FB53-26EC-E648-B5BA-9261B5A70C60}"/>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2803876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BE6C-2492-2047-A3D3-204D07DFD39A}"/>
              </a:ext>
            </a:extLst>
          </p:cNvPr>
          <p:cNvSpPr>
            <a:spLocks noGrp="1"/>
          </p:cNvSpPr>
          <p:nvPr>
            <p:ph type="title"/>
          </p:nvPr>
        </p:nvSpPr>
        <p:spPr/>
        <p:txBody>
          <a:bodyPr/>
          <a:lstStyle/>
          <a:p>
            <a:r>
              <a:rPr lang="en-US" dirty="0"/>
              <a:t>Bayesian methods and graphical models</a:t>
            </a:r>
          </a:p>
        </p:txBody>
      </p:sp>
      <p:pic>
        <p:nvPicPr>
          <p:cNvPr id="4" name="Content Placeholder 3">
            <a:extLst>
              <a:ext uri="{FF2B5EF4-FFF2-40B4-BE49-F238E27FC236}">
                <a16:creationId xmlns:a16="http://schemas.microsoft.com/office/drawing/2014/main" id="{502A5429-5636-ED41-9100-C67BD2072592}"/>
              </a:ext>
            </a:extLst>
          </p:cNvPr>
          <p:cNvPicPr>
            <a:picLocks noGrp="1" noChangeAspect="1"/>
          </p:cNvPicPr>
          <p:nvPr>
            <p:ph idx="1"/>
          </p:nvPr>
        </p:nvPicPr>
        <p:blipFill>
          <a:blip r:embed="rId3"/>
          <a:stretch>
            <a:fillRect/>
          </a:stretch>
        </p:blipFill>
        <p:spPr>
          <a:xfrm>
            <a:off x="2824162" y="2328069"/>
            <a:ext cx="5854700" cy="3276600"/>
          </a:xfrm>
          <a:prstGeom prst="rect">
            <a:avLst/>
          </a:prstGeom>
        </p:spPr>
      </p:pic>
    </p:spTree>
    <p:extLst>
      <p:ext uri="{BB962C8B-B14F-4D97-AF65-F5344CB8AC3E}">
        <p14:creationId xmlns:p14="http://schemas.microsoft.com/office/powerpoint/2010/main" val="1324463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5E05-9923-714E-A4E2-E70135014C83}"/>
              </a:ext>
            </a:extLst>
          </p:cNvPr>
          <p:cNvSpPr>
            <a:spLocks noGrp="1"/>
          </p:cNvSpPr>
          <p:nvPr>
            <p:ph type="title"/>
          </p:nvPr>
        </p:nvSpPr>
        <p:spPr/>
        <p:txBody>
          <a:bodyPr/>
          <a:lstStyle/>
          <a:p>
            <a:r>
              <a:rPr lang="en-US" dirty="0"/>
              <a:t>Hierarchical topic models</a:t>
            </a:r>
          </a:p>
        </p:txBody>
      </p:sp>
      <p:pic>
        <p:nvPicPr>
          <p:cNvPr id="4" name="Content Placeholder 3">
            <a:extLst>
              <a:ext uri="{FF2B5EF4-FFF2-40B4-BE49-F238E27FC236}">
                <a16:creationId xmlns:a16="http://schemas.microsoft.com/office/drawing/2014/main" id="{7D99E64C-6241-BB41-B2A4-C35837D8AC3C}"/>
              </a:ext>
            </a:extLst>
          </p:cNvPr>
          <p:cNvPicPr>
            <a:picLocks noGrp="1" noChangeAspect="1"/>
          </p:cNvPicPr>
          <p:nvPr>
            <p:ph idx="1"/>
          </p:nvPr>
        </p:nvPicPr>
        <p:blipFill>
          <a:blip r:embed="rId3"/>
          <a:stretch>
            <a:fillRect/>
          </a:stretch>
        </p:blipFill>
        <p:spPr>
          <a:xfrm>
            <a:off x="2773362" y="2391569"/>
            <a:ext cx="5956300" cy="3149600"/>
          </a:xfrm>
          <a:prstGeom prst="rect">
            <a:avLst/>
          </a:prstGeom>
        </p:spPr>
      </p:pic>
    </p:spTree>
    <p:extLst>
      <p:ext uri="{BB962C8B-B14F-4D97-AF65-F5344CB8AC3E}">
        <p14:creationId xmlns:p14="http://schemas.microsoft.com/office/powerpoint/2010/main" val="1618091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D880-A539-D745-8614-392E4484F60E}"/>
              </a:ext>
            </a:extLst>
          </p:cNvPr>
          <p:cNvSpPr>
            <a:spLocks noGrp="1"/>
          </p:cNvSpPr>
          <p:nvPr>
            <p:ph type="title"/>
          </p:nvPr>
        </p:nvSpPr>
        <p:spPr/>
        <p:txBody>
          <a:bodyPr/>
          <a:lstStyle/>
          <a:p>
            <a:r>
              <a:rPr lang="en-US" dirty="0"/>
              <a:t>Dynamic topic models</a:t>
            </a:r>
          </a:p>
        </p:txBody>
      </p:sp>
      <p:pic>
        <p:nvPicPr>
          <p:cNvPr id="4" name="Content Placeholder 3">
            <a:extLst>
              <a:ext uri="{FF2B5EF4-FFF2-40B4-BE49-F238E27FC236}">
                <a16:creationId xmlns:a16="http://schemas.microsoft.com/office/drawing/2014/main" id="{1C45BD3B-6967-F443-8871-DA0D0655C707}"/>
              </a:ext>
            </a:extLst>
          </p:cNvPr>
          <p:cNvPicPr>
            <a:picLocks noGrp="1" noChangeAspect="1"/>
          </p:cNvPicPr>
          <p:nvPr>
            <p:ph idx="1"/>
          </p:nvPr>
        </p:nvPicPr>
        <p:blipFill>
          <a:blip r:embed="rId3"/>
          <a:stretch>
            <a:fillRect/>
          </a:stretch>
        </p:blipFill>
        <p:spPr>
          <a:xfrm>
            <a:off x="2786062" y="2264569"/>
            <a:ext cx="5930900" cy="3403600"/>
          </a:xfrm>
          <a:prstGeom prst="rect">
            <a:avLst/>
          </a:prstGeom>
        </p:spPr>
      </p:pic>
    </p:spTree>
    <p:extLst>
      <p:ext uri="{BB962C8B-B14F-4D97-AF65-F5344CB8AC3E}">
        <p14:creationId xmlns:p14="http://schemas.microsoft.com/office/powerpoint/2010/main" val="240825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A468-08A9-824A-8E9B-07B043EFFBE3}"/>
              </a:ext>
            </a:extLst>
          </p:cNvPr>
          <p:cNvSpPr>
            <a:spLocks noGrp="1"/>
          </p:cNvSpPr>
          <p:nvPr>
            <p:ph type="title"/>
          </p:nvPr>
        </p:nvSpPr>
        <p:spPr/>
        <p:txBody>
          <a:bodyPr/>
          <a:lstStyle/>
          <a:p>
            <a:r>
              <a:rPr lang="en-US" dirty="0"/>
              <a:t>Dynamic topic models</a:t>
            </a:r>
          </a:p>
        </p:txBody>
      </p:sp>
      <p:pic>
        <p:nvPicPr>
          <p:cNvPr id="4" name="Content Placeholder 3">
            <a:extLst>
              <a:ext uri="{FF2B5EF4-FFF2-40B4-BE49-F238E27FC236}">
                <a16:creationId xmlns:a16="http://schemas.microsoft.com/office/drawing/2014/main" id="{F119FEC9-65DB-2F44-84BB-FFDCF3660D03}"/>
              </a:ext>
            </a:extLst>
          </p:cNvPr>
          <p:cNvPicPr>
            <a:picLocks noGrp="1" noChangeAspect="1"/>
          </p:cNvPicPr>
          <p:nvPr>
            <p:ph idx="1"/>
          </p:nvPr>
        </p:nvPicPr>
        <p:blipFill>
          <a:blip r:embed="rId3"/>
          <a:stretch>
            <a:fillRect/>
          </a:stretch>
        </p:blipFill>
        <p:spPr>
          <a:xfrm>
            <a:off x="2849562" y="2334419"/>
            <a:ext cx="5803900" cy="3263900"/>
          </a:xfrm>
          <a:prstGeom prst="rect">
            <a:avLst/>
          </a:prstGeom>
        </p:spPr>
      </p:pic>
    </p:spTree>
    <p:extLst>
      <p:ext uri="{BB962C8B-B14F-4D97-AF65-F5344CB8AC3E}">
        <p14:creationId xmlns:p14="http://schemas.microsoft.com/office/powerpoint/2010/main" val="8141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86F-BF3E-D54D-84C6-330D1EA5580B}"/>
              </a:ext>
            </a:extLst>
          </p:cNvPr>
          <p:cNvSpPr>
            <a:spLocks noGrp="1"/>
          </p:cNvSpPr>
          <p:nvPr>
            <p:ph type="title"/>
          </p:nvPr>
        </p:nvSpPr>
        <p:spPr/>
        <p:txBody>
          <a:bodyPr/>
          <a:lstStyle/>
          <a:p>
            <a:r>
              <a:rPr lang="en-US" dirty="0"/>
              <a:t>Multilingual topic models</a:t>
            </a:r>
          </a:p>
        </p:txBody>
      </p:sp>
      <p:pic>
        <p:nvPicPr>
          <p:cNvPr id="4" name="Content Placeholder 3">
            <a:extLst>
              <a:ext uri="{FF2B5EF4-FFF2-40B4-BE49-F238E27FC236}">
                <a16:creationId xmlns:a16="http://schemas.microsoft.com/office/drawing/2014/main" id="{2B5A1F18-66D2-DC48-B006-06FE8C04D52D}"/>
              </a:ext>
            </a:extLst>
          </p:cNvPr>
          <p:cNvPicPr>
            <a:picLocks noGrp="1" noChangeAspect="1"/>
          </p:cNvPicPr>
          <p:nvPr>
            <p:ph idx="1"/>
          </p:nvPr>
        </p:nvPicPr>
        <p:blipFill>
          <a:blip r:embed="rId3"/>
          <a:stretch>
            <a:fillRect/>
          </a:stretch>
        </p:blipFill>
        <p:spPr>
          <a:xfrm>
            <a:off x="2741612" y="2391569"/>
            <a:ext cx="6019800" cy="3149600"/>
          </a:xfrm>
          <a:prstGeom prst="rect">
            <a:avLst/>
          </a:prstGeom>
        </p:spPr>
      </p:pic>
    </p:spTree>
    <p:extLst>
      <p:ext uri="{BB962C8B-B14F-4D97-AF65-F5344CB8AC3E}">
        <p14:creationId xmlns:p14="http://schemas.microsoft.com/office/powerpoint/2010/main" val="362753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D92E-514B-A14D-87E2-73727B792293}"/>
              </a:ext>
            </a:extLst>
          </p:cNvPr>
          <p:cNvSpPr>
            <a:spLocks noGrp="1"/>
          </p:cNvSpPr>
          <p:nvPr>
            <p:ph type="title"/>
          </p:nvPr>
        </p:nvSpPr>
        <p:spPr/>
        <p:txBody>
          <a:bodyPr/>
          <a:lstStyle/>
          <a:p>
            <a:r>
              <a:rPr lang="en-US" dirty="0"/>
              <a:t>Additive Regularization for Topic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212D4C-3EEA-6943-B33C-88EA005E968B}"/>
                  </a:ext>
                </a:extLst>
              </p:cNvPr>
              <p:cNvSpPr>
                <a:spLocks noGrp="1"/>
              </p:cNvSpPr>
              <p:nvPr>
                <p:ph idx="1"/>
              </p:nvPr>
            </p:nvSpPr>
            <p:spPr/>
            <p:txBody>
              <a:bodyPr/>
              <a:lstStyle/>
              <a:p>
                <a:r>
                  <a:rPr lang="en-US" dirty="0"/>
                  <a:t>How to combine all those extensions in one model?</a:t>
                </a:r>
              </a:p>
              <a:p>
                <a:r>
                  <a:rPr lang="en-US" dirty="0"/>
                  <a:t>PLSA: </a:t>
                </a:r>
                <a14:m>
                  <m:oMath xmlns:m="http://schemas.openxmlformats.org/officeDocument/2006/math">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sub>
                      <m:sup/>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𝑑𝑤</m:t>
                                </m:r>
                              </m:sub>
                            </m:sSub>
                          </m:e>
                        </m:nary>
                        <m:r>
                          <a:rPr lang="en-US" b="0" i="1" smtClean="0">
                            <a:latin typeface="Cambria Math" panose="02040503050406030204" pitchFamily="18" charset="0"/>
                            <a:ea typeface="Cambria Math" panose="02040503050406030204" pitchFamily="18" charset="0"/>
                          </a:rPr>
                          <m:t>𝑙𝑜𝑔</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𝑤𝑡</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𝑡𝑑</m:t>
                                </m:r>
                              </m:sub>
                            </m:sSub>
                          </m:e>
                        </m:nary>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m:rPr>
                                    <m:sty m:val="p"/>
                                  </m:rPr>
                                  <a:rPr lang="el-GR" i="1">
                                    <a:latin typeface="Cambria Math" panose="02040503050406030204" pitchFamily="18" charset="0"/>
                                    <a:ea typeface="Cambria Math" panose="02040503050406030204" pitchFamily="18" charset="0"/>
                                  </a:rPr>
                                  <m:t>Φ</m:t>
                                </m:r>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Ξ</m:t>
                                </m:r>
                              </m:lim>
                            </m:limLow>
                          </m:fName>
                          <m:e>
                            <m:r>
                              <a:rPr lang="en-US" b="0" i="1" smtClean="0">
                                <a:latin typeface="Cambria Math" panose="02040503050406030204" pitchFamily="18" charset="0"/>
                                <a:ea typeface="Cambria Math" panose="02040503050406030204" pitchFamily="18" charset="0"/>
                              </a:rPr>
                              <m:t> </m:t>
                            </m:r>
                          </m:e>
                        </m:func>
                      </m:e>
                    </m:nary>
                  </m:oMath>
                </a14:m>
                <a:endParaRPr lang="en-US" dirty="0"/>
              </a:p>
              <a:p>
                <a:r>
                  <a:rPr lang="en-US" dirty="0"/>
                  <a:t>ARTM: </a:t>
                </a:r>
                <a14:m>
                  <m:oMath xmlns:m="http://schemas.openxmlformats.org/officeDocument/2006/math">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𝒯</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e>
                    </m:nary>
                  </m:oMath>
                </a14:m>
                <a:r>
                  <a:rPr lang="en-US" dirty="0">
                    <a:ea typeface="Cambria Math" panose="02040503050406030204" pitchFamily="18" charset="0"/>
                  </a:rPr>
                  <a:t> </a:t>
                </a:r>
                <a14:m>
                  <m:oMath xmlns:m="http://schemas.openxmlformats.org/officeDocument/2006/math">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m:rPr>
                            <m:sty m:val="p"/>
                          </m:rPr>
                          <a:rPr lang="el-GR" i="1">
                            <a:latin typeface="Cambria Math" panose="02040503050406030204" pitchFamily="18" charset="0"/>
                            <a:ea typeface="Cambria Math" panose="02040503050406030204" pitchFamily="18" charset="0"/>
                          </a:rPr>
                          <m:t>Φ</m:t>
                        </m:r>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Ξ</m:t>
                        </m:r>
                      </m:lim>
                    </m:limLow>
                  </m:oMath>
                </a14:m>
                <a:endParaRPr lang="en-US" dirty="0"/>
              </a:p>
              <a:p>
                <a:r>
                  <a:rPr lang="en-US" dirty="0"/>
                  <a:t>Example of a regularize – diversity of topics:</a:t>
                </a: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d>
                      <m:dPr>
                        <m:ctrlPr>
                          <a:rPr lang="en-US" i="1" smtClean="0">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Φ</m:t>
                        </m:r>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sub>
                      <m:sup/>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𝑤</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𝑤𝑡</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𝑤𝑠</m:t>
                                </m:r>
                              </m:sub>
                            </m:sSub>
                          </m:e>
                        </m:nary>
                      </m:e>
                    </m:nary>
                  </m:oMath>
                </a14:m>
                <a:endParaRPr lang="en-US" dirty="0"/>
              </a:p>
            </p:txBody>
          </p:sp>
        </mc:Choice>
        <mc:Fallback>
          <p:sp>
            <p:nvSpPr>
              <p:cNvPr id="3" name="Content Placeholder 2">
                <a:extLst>
                  <a:ext uri="{FF2B5EF4-FFF2-40B4-BE49-F238E27FC236}">
                    <a16:creationId xmlns:a16="http://schemas.microsoft.com/office/drawing/2014/main" id="{1F212D4C-3EEA-6943-B33C-88EA005E968B}"/>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3353791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D33A-0670-E345-8109-16DC8130B0A5}"/>
              </a:ext>
            </a:extLst>
          </p:cNvPr>
          <p:cNvSpPr>
            <a:spLocks noGrp="1"/>
          </p:cNvSpPr>
          <p:nvPr>
            <p:ph type="title"/>
          </p:nvPr>
        </p:nvSpPr>
        <p:spPr/>
        <p:txBody>
          <a:bodyPr/>
          <a:lstStyle/>
          <a:p>
            <a:r>
              <a:rPr lang="en-US" dirty="0"/>
              <a:t>Regularized EM-algorithm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B45BB4-6FA2-C041-84A4-447C82BCCA0D}"/>
                  </a:ext>
                </a:extLst>
              </p:cNvPr>
              <p:cNvSpPr>
                <a:spLocks noGrp="1"/>
              </p:cNvSpPr>
              <p:nvPr>
                <p:ph idx="1"/>
              </p:nvPr>
            </p:nvSpPr>
            <p:spPr/>
            <p:txBody>
              <a:bodyPr/>
              <a:lstStyle/>
              <a:p>
                <a:r>
                  <a:rPr lang="en-US" dirty="0"/>
                  <a:t>E-step:</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𝑡</m:t>
                        </m:r>
                      </m:e>
                      <m:e>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𝑤</m:t>
                            </m:r>
                          </m:e>
                          <m:e>
                            <m:r>
                              <a:rPr lang="en-US" i="1">
                                <a:latin typeface="Cambria Math" panose="02040503050406030204" pitchFamily="18" charset="0"/>
                              </a:rPr>
                              <m:t>𝑡</m:t>
                            </m:r>
                          </m:e>
                        </m:d>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num>
                      <m:den>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𝑤𝑡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𝑡𝑑</m:t>
                            </m:r>
                          </m:sub>
                        </m:sSub>
                      </m:num>
                      <m:den>
                        <m:nary>
                          <m:naryPr>
                            <m:chr m:val="∑"/>
                            <m:limLoc m:val="subSup"/>
                            <m:supHide m:val="on"/>
                            <m:ctrlPr>
                              <a:rPr lang="en-US" i="1">
                                <a:latin typeface="Cambria Math" panose="02040503050406030204" pitchFamily="18" charset="0"/>
                              </a:rPr>
                            </m:ctrlPr>
                          </m:naryPr>
                          <m:sub>
                            <m:r>
                              <m:rPr>
                                <m:brk m:alnAt="1"/>
                              </m:rP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𝑤</m:t>
                                </m:r>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rPr>
                                  <m:t>𝑑</m:t>
                                </m:r>
                              </m:sub>
                            </m:sSub>
                          </m:e>
                        </m:nary>
                      </m:den>
                    </m:f>
                  </m:oMath>
                </a14:m>
                <a:endParaRPr lang="en-US" dirty="0"/>
              </a:p>
              <a:p>
                <a:r>
                  <a:rPr lang="en-US" dirty="0"/>
                  <a:t>M-step:</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𝑤𝑡</m:t>
                        </m:r>
                      </m:sub>
                    </m:sSub>
                    <m:r>
                      <a:rPr lang="en-US" i="1">
                        <a:latin typeface="Cambria Math" panose="02040503050406030204" pitchFamily="18" charset="0"/>
                      </a:rPr>
                      <m:t>=</m:t>
                    </m:r>
                    <m:sPre>
                      <m:sPrePr>
                        <m:ctrlPr>
                          <a:rPr lang="en-US" i="1" smtClean="0">
                            <a:latin typeface="Cambria Math" panose="02040503050406030204" pitchFamily="18" charset="0"/>
                          </a:rPr>
                        </m:ctrlPr>
                      </m:sPrePr>
                      <m:sub>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sub>
                      <m:sup>
                        <m:r>
                          <a:rPr lang="en-US" b="0" i="1" smtClean="0">
                            <a:latin typeface="Cambria Math" panose="02040503050406030204" pitchFamily="18" charset="0"/>
                          </a:rPr>
                          <m:t>𝑛𝑜𝑟𝑚</m:t>
                        </m:r>
                      </m:sup>
                      <m:e>
                        <m:d>
                          <m:dPr>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𝑑𝑤</m:t>
                                    </m:r>
                                  </m:sub>
                                </m:sSub>
                              </m:e>
                            </m:nary>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𝑤𝑡</m:t>
                                </m:r>
                              </m:sub>
                            </m:sSub>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𝑤𝑡</m:t>
                                    </m:r>
                                  </m:sub>
                                </m:sSub>
                              </m:den>
                            </m:f>
                          </m:e>
                        </m:d>
                      </m:e>
                    </m:sPre>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𝑡</m:t>
                        </m:r>
                        <m:r>
                          <a:rPr lang="en-US" i="1">
                            <a:latin typeface="Cambria Math" panose="02040503050406030204" pitchFamily="18" charset="0"/>
                          </a:rPr>
                          <m:t>𝑑</m:t>
                        </m:r>
                      </m:sub>
                    </m:sSub>
                    <m:r>
                      <a:rPr lang="en-US" i="1">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𝑊</m:t>
                        </m:r>
                      </m:sub>
                      <m:sup>
                        <m:r>
                          <a:rPr lang="en-US" i="1">
                            <a:latin typeface="Cambria Math" panose="02040503050406030204" pitchFamily="18" charset="0"/>
                          </a:rPr>
                          <m:t>𝑛𝑜𝑟𝑚</m:t>
                        </m:r>
                      </m:sup>
                      <m:e>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ub>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𝑑𝑤</m:t>
                                    </m:r>
                                  </m:sub>
                                </m:sSub>
                              </m:e>
                            </m:nary>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𝑡</m:t>
                                </m:r>
                              </m:e>
                              <m:e>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𝑡</m:t>
                                </m:r>
                                <m:r>
                                  <a:rPr lang="en-US" b="0" i="1" smtClean="0">
                                    <a:latin typeface="Cambria Math" panose="02040503050406030204" pitchFamily="18" charset="0"/>
                                  </a:rPr>
                                  <m:t>𝑑</m:t>
                                </m:r>
                              </m:sub>
                            </m:sSub>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𝑑</m:t>
                                    </m:r>
                                  </m:sub>
                                </m:sSub>
                              </m:den>
                            </m:f>
                          </m:e>
                        </m:d>
                      </m:e>
                    </m:sPre>
                  </m:oMath>
                </a14:m>
                <a:endParaRPr lang="en-US" dirty="0"/>
              </a:p>
            </p:txBody>
          </p:sp>
        </mc:Choice>
        <mc:Fallback>
          <p:sp>
            <p:nvSpPr>
              <p:cNvPr id="3" name="Content Placeholder 2">
                <a:extLst>
                  <a:ext uri="{FF2B5EF4-FFF2-40B4-BE49-F238E27FC236}">
                    <a16:creationId xmlns:a16="http://schemas.microsoft.com/office/drawing/2014/main" id="{39B45BB4-6FA2-C041-84A4-447C82BCCA0D}"/>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3955298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98C8-C209-0348-899B-B6BBDF07ABAC}"/>
              </a:ext>
            </a:extLst>
          </p:cNvPr>
          <p:cNvSpPr>
            <a:spLocks noGrp="1"/>
          </p:cNvSpPr>
          <p:nvPr>
            <p:ph type="title"/>
          </p:nvPr>
        </p:nvSpPr>
        <p:spPr/>
        <p:txBody>
          <a:bodyPr/>
          <a:lstStyle/>
          <a:p>
            <a:r>
              <a:rPr lang="en-US" dirty="0"/>
              <a:t>Multimodal topic models</a:t>
            </a:r>
          </a:p>
        </p:txBody>
      </p:sp>
      <p:pic>
        <p:nvPicPr>
          <p:cNvPr id="4" name="Content Placeholder 3">
            <a:extLst>
              <a:ext uri="{FF2B5EF4-FFF2-40B4-BE49-F238E27FC236}">
                <a16:creationId xmlns:a16="http://schemas.microsoft.com/office/drawing/2014/main" id="{0F6121A1-78DE-2649-83D4-BF1539A50A07}"/>
              </a:ext>
            </a:extLst>
          </p:cNvPr>
          <p:cNvPicPr>
            <a:picLocks noGrp="1" noChangeAspect="1"/>
          </p:cNvPicPr>
          <p:nvPr>
            <p:ph idx="1"/>
          </p:nvPr>
        </p:nvPicPr>
        <p:blipFill>
          <a:blip r:embed="rId3"/>
          <a:stretch>
            <a:fillRect/>
          </a:stretch>
        </p:blipFill>
        <p:spPr>
          <a:xfrm>
            <a:off x="2754312" y="2480469"/>
            <a:ext cx="5994400" cy="2971800"/>
          </a:xfrm>
          <a:prstGeom prst="rect">
            <a:avLst/>
          </a:prstGeom>
        </p:spPr>
      </p:pic>
    </p:spTree>
    <p:extLst>
      <p:ext uri="{BB962C8B-B14F-4D97-AF65-F5344CB8AC3E}">
        <p14:creationId xmlns:p14="http://schemas.microsoft.com/office/powerpoint/2010/main" val="135210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CB71-66D1-E042-894C-8D80C181773D}"/>
              </a:ext>
            </a:extLst>
          </p:cNvPr>
          <p:cNvSpPr>
            <a:spLocks noGrp="1"/>
          </p:cNvSpPr>
          <p:nvPr>
            <p:ph type="title"/>
          </p:nvPr>
        </p:nvSpPr>
        <p:spPr/>
        <p:txBody>
          <a:bodyPr/>
          <a:lstStyle/>
          <a:p>
            <a:r>
              <a:rPr lang="en-US" dirty="0"/>
              <a:t>From texts to topics</a:t>
            </a:r>
          </a:p>
        </p:txBody>
      </p:sp>
      <p:pic>
        <p:nvPicPr>
          <p:cNvPr id="4" name="Content Placeholder 3">
            <a:extLst>
              <a:ext uri="{FF2B5EF4-FFF2-40B4-BE49-F238E27FC236}">
                <a16:creationId xmlns:a16="http://schemas.microsoft.com/office/drawing/2014/main" id="{298CB0B3-2AAC-7943-A8A2-CEF86DB93CEE}"/>
              </a:ext>
            </a:extLst>
          </p:cNvPr>
          <p:cNvPicPr>
            <a:picLocks noGrp="1" noChangeAspect="1"/>
          </p:cNvPicPr>
          <p:nvPr>
            <p:ph idx="1"/>
          </p:nvPr>
        </p:nvPicPr>
        <p:blipFill>
          <a:blip r:embed="rId3"/>
          <a:stretch>
            <a:fillRect/>
          </a:stretch>
        </p:blipFill>
        <p:spPr>
          <a:xfrm>
            <a:off x="2754312" y="2397919"/>
            <a:ext cx="5994400" cy="3136900"/>
          </a:xfrm>
          <a:prstGeom prst="rect">
            <a:avLst/>
          </a:prstGeom>
        </p:spPr>
      </p:pic>
    </p:spTree>
    <p:extLst>
      <p:ext uri="{BB962C8B-B14F-4D97-AF65-F5344CB8AC3E}">
        <p14:creationId xmlns:p14="http://schemas.microsoft.com/office/powerpoint/2010/main" val="2170654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A5B3-ADF6-5E47-BCA2-66D256817B5D}"/>
              </a:ext>
            </a:extLst>
          </p:cNvPr>
          <p:cNvSpPr>
            <a:spLocks noGrp="1"/>
          </p:cNvSpPr>
          <p:nvPr>
            <p:ph type="title"/>
          </p:nvPr>
        </p:nvSpPr>
        <p:spPr/>
        <p:txBody>
          <a:bodyPr/>
          <a:lstStyle/>
          <a:p>
            <a:r>
              <a:rPr lang="en-US" dirty="0"/>
              <a:t>Multi-ARTM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9A8EFAE-5045-924A-85BB-2662E173AB07}"/>
                  </a:ext>
                </a:extLst>
              </p:cNvPr>
              <p:cNvSpPr>
                <a:spLocks noGrp="1"/>
              </p:cNvSpPr>
              <p:nvPr>
                <p:ph idx="1"/>
              </p:nvPr>
            </p:nvSpPr>
            <p:spPr/>
            <p:txBody>
              <a:bodyPr/>
              <a:lstStyle/>
              <a:p>
                <a:r>
                  <a:rPr lang="en-US" dirty="0"/>
                  <a:t>How to incorporate tokens of additional modalities?</a:t>
                </a:r>
              </a:p>
              <a:p>
                <a:pPr lvl="1"/>
                <a:r>
                  <a:rPr lang="en-US" dirty="0"/>
                  <a:t>PLSA: </a:t>
                </a:r>
                <a14:m>
                  <m:oMath xmlns:m="http://schemas.openxmlformats.org/officeDocument/2006/math">
                    <m:r>
                      <a:rPr lang="en-US" i="1">
                        <a:latin typeface="Cambria Math" panose="02040503050406030204" pitchFamily="18" charset="0"/>
                        <a:ea typeface="Cambria Math" panose="02040503050406030204" pitchFamily="18" charset="0"/>
                      </a:rPr>
                      <m:t>ℒ</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𝐷</m:t>
                        </m:r>
                      </m:sub>
                      <m:sup/>
                      <m:e>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𝑊</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𝑑𝑤</m:t>
                                </m:r>
                              </m:sub>
                            </m:sSub>
                          </m:e>
                        </m:nary>
                        <m:r>
                          <a:rPr lang="en-US" i="1">
                            <a:latin typeface="Cambria Math" panose="02040503050406030204" pitchFamily="18" charset="0"/>
                            <a:ea typeface="Cambria Math" panose="02040503050406030204" pitchFamily="18" charset="0"/>
                          </a:rPr>
                          <m:t>𝑙𝑜𝑔</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𝑤𝑡</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𝑡𝑑</m:t>
                                </m:r>
                              </m:sub>
                            </m:sSub>
                          </m:e>
                        </m:nary>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m:rPr>
                                    <m:sty m:val="p"/>
                                  </m:rPr>
                                  <a:rPr lang="el-GR" i="1">
                                    <a:latin typeface="Cambria Math" panose="02040503050406030204" pitchFamily="18" charset="0"/>
                                    <a:ea typeface="Cambria Math" panose="02040503050406030204" pitchFamily="18" charset="0"/>
                                  </a:rPr>
                                  <m:t>Φ</m:t>
                                </m:r>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Ξ</m:t>
                                </m:r>
                              </m:lim>
                            </m:limLow>
                          </m:fName>
                          <m:e>
                            <m:r>
                              <a:rPr lang="en-US" i="1">
                                <a:latin typeface="Cambria Math" panose="02040503050406030204" pitchFamily="18" charset="0"/>
                                <a:ea typeface="Cambria Math" panose="02040503050406030204" pitchFamily="18" charset="0"/>
                              </a:rPr>
                              <m:t> </m:t>
                            </m:r>
                          </m:e>
                        </m:func>
                      </m:e>
                    </m:nary>
                  </m:oMath>
                </a14:m>
                <a:endParaRPr lang="en-US" dirty="0"/>
              </a:p>
              <a:p>
                <a:pPr lvl="1"/>
                <a:r>
                  <a:rPr lang="en-US" dirty="0"/>
                  <a:t>Multi-ARTM: </a:t>
                </a:r>
                <a14:m>
                  <m:oMath xmlns:m="http://schemas.openxmlformats.org/officeDocument/2006/math">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b>
                      <m:sup/>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ℷ</m:t>
                            </m:r>
                          </m:e>
                          <m:sub>
                            <m:r>
                              <a:rPr lang="en-US" b="0" i="1" smtClean="0">
                                <a:latin typeface="Cambria Math" panose="02040503050406030204" pitchFamily="18" charset="0"/>
                                <a:ea typeface="Cambria Math" panose="02040503050406030204" pitchFamily="18" charset="0"/>
                              </a:rPr>
                              <m:t>𝑚</m:t>
                            </m:r>
                          </m:sub>
                        </m:sSub>
                      </m:e>
                    </m:nary>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𝐷</m:t>
                        </m:r>
                      </m:sub>
                      <m:sup/>
                      <m:e>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𝑊</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𝑑𝑤</m:t>
                                </m:r>
                              </m:sub>
                            </m:sSub>
                          </m:e>
                        </m:nary>
                        <m:r>
                          <a:rPr lang="en-US" i="1">
                            <a:latin typeface="Cambria Math" panose="02040503050406030204" pitchFamily="18" charset="0"/>
                            <a:ea typeface="Cambria Math" panose="02040503050406030204" pitchFamily="18" charset="0"/>
                          </a:rPr>
                          <m:t>𝑙𝑜𝑔</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𝑤𝑡</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𝑡𝑑</m:t>
                                </m:r>
                              </m:sub>
                            </m:sSub>
                          </m:e>
                        </m:nary>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m:rPr>
                                    <m:sty m:val="p"/>
                                  </m:rPr>
                                  <a:rPr lang="el-GR" i="1">
                                    <a:latin typeface="Cambria Math" panose="02040503050406030204" pitchFamily="18" charset="0"/>
                                    <a:ea typeface="Cambria Math" panose="02040503050406030204" pitchFamily="18" charset="0"/>
                                  </a:rPr>
                                  <m:t>Φ</m:t>
                                </m:r>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Ξ</m:t>
                                </m:r>
                              </m:lim>
                            </m:limLow>
                          </m:fName>
                          <m:e>
                            <m:r>
                              <a:rPr lang="en-US" i="1">
                                <a:latin typeface="Cambria Math" panose="02040503050406030204" pitchFamily="18" charset="0"/>
                                <a:ea typeface="Cambria Math" panose="02040503050406030204" pitchFamily="18" charset="0"/>
                              </a:rPr>
                              <m:t> </m:t>
                            </m:r>
                          </m:e>
                        </m:func>
                      </m:e>
                    </m:nary>
                  </m:oMath>
                </a14:m>
                <a:endParaRPr lang="en-US" dirty="0"/>
              </a:p>
              <a:p>
                <a:r>
                  <a:rPr lang="en-US" dirty="0"/>
                  <a:t>Each topic is characterized by several probability distributions</a:t>
                </a:r>
              </a:p>
              <a:p>
                <a:r>
                  <a:rPr lang="en-US" dirty="0"/>
                  <a:t>More parameters, still trained with EM-algorithm</a:t>
                </a:r>
              </a:p>
            </p:txBody>
          </p:sp>
        </mc:Choice>
        <mc:Fallback>
          <p:sp>
            <p:nvSpPr>
              <p:cNvPr id="3" name="Content Placeholder 2">
                <a:extLst>
                  <a:ext uri="{FF2B5EF4-FFF2-40B4-BE49-F238E27FC236}">
                    <a16:creationId xmlns:a16="http://schemas.microsoft.com/office/drawing/2014/main" id="{19A8EFAE-5045-924A-85BB-2662E173AB07}"/>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4191115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D790-E926-6540-90D8-56A94563A64E}"/>
              </a:ext>
            </a:extLst>
          </p:cNvPr>
          <p:cNvSpPr>
            <a:spLocks noGrp="1"/>
          </p:cNvSpPr>
          <p:nvPr>
            <p:ph type="title"/>
          </p:nvPr>
        </p:nvSpPr>
        <p:spPr/>
        <p:txBody>
          <a:bodyPr/>
          <a:lstStyle/>
          <a:p>
            <a:r>
              <a:rPr lang="en-US" dirty="0"/>
              <a:t>Inter-modality similarities</a:t>
            </a:r>
          </a:p>
        </p:txBody>
      </p:sp>
      <p:pic>
        <p:nvPicPr>
          <p:cNvPr id="4" name="Content Placeholder 3">
            <a:extLst>
              <a:ext uri="{FF2B5EF4-FFF2-40B4-BE49-F238E27FC236}">
                <a16:creationId xmlns:a16="http://schemas.microsoft.com/office/drawing/2014/main" id="{3B05C0DD-1F8F-574D-8D5F-90452054C7F6}"/>
              </a:ext>
            </a:extLst>
          </p:cNvPr>
          <p:cNvPicPr>
            <a:picLocks noGrp="1" noChangeAspect="1"/>
          </p:cNvPicPr>
          <p:nvPr>
            <p:ph idx="1"/>
          </p:nvPr>
        </p:nvPicPr>
        <p:blipFill>
          <a:blip r:embed="rId3"/>
          <a:stretch>
            <a:fillRect/>
          </a:stretch>
        </p:blipFill>
        <p:spPr>
          <a:xfrm>
            <a:off x="2843212" y="2359819"/>
            <a:ext cx="5816600" cy="3213100"/>
          </a:xfrm>
          <a:prstGeom prst="rect">
            <a:avLst/>
          </a:prstGeom>
        </p:spPr>
      </p:pic>
    </p:spTree>
    <p:extLst>
      <p:ext uri="{BB962C8B-B14F-4D97-AF65-F5344CB8AC3E}">
        <p14:creationId xmlns:p14="http://schemas.microsoft.com/office/powerpoint/2010/main" val="4171038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AE40-E622-7F46-8404-976F203F5FC5}"/>
              </a:ext>
            </a:extLst>
          </p:cNvPr>
          <p:cNvSpPr>
            <a:spLocks noGrp="1"/>
          </p:cNvSpPr>
          <p:nvPr>
            <p:ph type="title"/>
          </p:nvPr>
        </p:nvSpPr>
        <p:spPr/>
        <p:txBody>
          <a:bodyPr/>
          <a:lstStyle/>
          <a:p>
            <a:r>
              <a:rPr lang="en-US" dirty="0"/>
              <a:t>Libraries for topic modeling</a:t>
            </a:r>
          </a:p>
        </p:txBody>
      </p:sp>
      <p:sp>
        <p:nvSpPr>
          <p:cNvPr id="3" name="Content Placeholder 2">
            <a:extLst>
              <a:ext uri="{FF2B5EF4-FFF2-40B4-BE49-F238E27FC236}">
                <a16:creationId xmlns:a16="http://schemas.microsoft.com/office/drawing/2014/main" id="{2939F7E4-6F9B-BD4C-996D-F13ED94C7A5F}"/>
              </a:ext>
            </a:extLst>
          </p:cNvPr>
          <p:cNvSpPr>
            <a:spLocks noGrp="1"/>
          </p:cNvSpPr>
          <p:nvPr>
            <p:ph idx="1"/>
          </p:nvPr>
        </p:nvSpPr>
        <p:spPr/>
        <p:txBody>
          <a:bodyPr/>
          <a:lstStyle/>
          <a:p>
            <a:r>
              <a:rPr lang="en-US" dirty="0" err="1"/>
              <a:t>BigARTM</a:t>
            </a:r>
            <a:r>
              <a:rPr lang="en-US" dirty="0"/>
              <a:t> is an open-source library for Additive Regularization of Topic Models, </a:t>
            </a:r>
            <a:r>
              <a:rPr lang="en-US" dirty="0" err="1"/>
              <a:t>bigartm.org</a:t>
            </a:r>
            <a:endParaRPr lang="en-US" dirty="0"/>
          </a:p>
          <a:p>
            <a:r>
              <a:rPr lang="en-US" dirty="0" err="1"/>
              <a:t>Gensim</a:t>
            </a:r>
            <a:r>
              <a:rPr lang="en-US" dirty="0"/>
              <a:t> is a library of text analysis for Python, </a:t>
            </a:r>
            <a:r>
              <a:rPr lang="en-US" dirty="0" err="1"/>
              <a:t>radimrehurek.com</a:t>
            </a:r>
            <a:r>
              <a:rPr lang="en-US" dirty="0"/>
              <a:t>/genism</a:t>
            </a:r>
          </a:p>
          <a:p>
            <a:r>
              <a:rPr lang="en-US" dirty="0"/>
              <a:t>MALLET is a library of text analysis for Java </a:t>
            </a:r>
            <a:r>
              <a:rPr lang="en-US" dirty="0" err="1"/>
              <a:t>mallet.cs.umass.edu</a:t>
            </a:r>
            <a:endParaRPr lang="en-US" dirty="0"/>
          </a:p>
          <a:p>
            <a:r>
              <a:rPr lang="en-US" dirty="0" err="1"/>
              <a:t>Vowpal</a:t>
            </a:r>
            <a:r>
              <a:rPr lang="en-US" dirty="0"/>
              <a:t> Wabbit has a fast implementation of online LDA </a:t>
            </a:r>
            <a:r>
              <a:rPr lang="en-US" dirty="0" err="1"/>
              <a:t>hunch.net</a:t>
            </a:r>
            <a:r>
              <a:rPr lang="en-US" dirty="0"/>
              <a:t>/~</a:t>
            </a:r>
            <a:r>
              <a:rPr lang="en-US" dirty="0" err="1"/>
              <a:t>vw</a:t>
            </a:r>
            <a:r>
              <a:rPr lang="en-US" dirty="0"/>
              <a:t>/</a:t>
            </a:r>
          </a:p>
        </p:txBody>
      </p:sp>
    </p:spTree>
    <p:extLst>
      <p:ext uri="{BB962C8B-B14F-4D97-AF65-F5344CB8AC3E}">
        <p14:creationId xmlns:p14="http://schemas.microsoft.com/office/powerpoint/2010/main" val="38711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5D7B-AF0B-9044-8F0E-2C3347EC2DF1}"/>
              </a:ext>
            </a:extLst>
          </p:cNvPr>
          <p:cNvSpPr>
            <a:spLocks noGrp="1"/>
          </p:cNvSpPr>
          <p:nvPr>
            <p:ph type="title"/>
          </p:nvPr>
        </p:nvSpPr>
        <p:spPr/>
        <p:txBody>
          <a:bodyPr/>
          <a:lstStyle/>
          <a:p>
            <a:r>
              <a:rPr lang="en-US" dirty="0"/>
              <a:t>A few words about visualization</a:t>
            </a:r>
          </a:p>
        </p:txBody>
      </p:sp>
      <p:pic>
        <p:nvPicPr>
          <p:cNvPr id="4" name="Content Placeholder 3">
            <a:extLst>
              <a:ext uri="{FF2B5EF4-FFF2-40B4-BE49-F238E27FC236}">
                <a16:creationId xmlns:a16="http://schemas.microsoft.com/office/drawing/2014/main" id="{2B756746-AEB4-414B-8F16-603FB58BA826}"/>
              </a:ext>
            </a:extLst>
          </p:cNvPr>
          <p:cNvPicPr>
            <a:picLocks noGrp="1" noChangeAspect="1"/>
          </p:cNvPicPr>
          <p:nvPr>
            <p:ph idx="1"/>
          </p:nvPr>
        </p:nvPicPr>
        <p:blipFill>
          <a:blip r:embed="rId3"/>
          <a:stretch>
            <a:fillRect/>
          </a:stretch>
        </p:blipFill>
        <p:spPr>
          <a:xfrm>
            <a:off x="2824162" y="2270919"/>
            <a:ext cx="5854700" cy="3390900"/>
          </a:xfrm>
          <a:prstGeom prst="rect">
            <a:avLst/>
          </a:prstGeom>
        </p:spPr>
      </p:pic>
    </p:spTree>
    <p:extLst>
      <p:ext uri="{BB962C8B-B14F-4D97-AF65-F5344CB8AC3E}">
        <p14:creationId xmlns:p14="http://schemas.microsoft.com/office/powerpoint/2010/main" val="962134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3E38-69C3-854C-85ED-2E9433E31CD6}"/>
              </a:ext>
            </a:extLst>
          </p:cNvPr>
          <p:cNvSpPr>
            <a:spLocks noGrp="1"/>
          </p:cNvSpPr>
          <p:nvPr>
            <p:ph type="title"/>
          </p:nvPr>
        </p:nvSpPr>
        <p:spPr/>
        <p:txBody>
          <a:bodyPr/>
          <a:lstStyle/>
          <a:p>
            <a:r>
              <a:rPr lang="en-US" dirty="0"/>
              <a:t>380 ways to visualize: </a:t>
            </a:r>
            <a:r>
              <a:rPr lang="en-US" dirty="0" err="1"/>
              <a:t>textvis.lnu.se</a:t>
            </a:r>
            <a:endParaRPr lang="en-US" dirty="0"/>
          </a:p>
        </p:txBody>
      </p:sp>
      <p:pic>
        <p:nvPicPr>
          <p:cNvPr id="4" name="Content Placeholder 3">
            <a:extLst>
              <a:ext uri="{FF2B5EF4-FFF2-40B4-BE49-F238E27FC236}">
                <a16:creationId xmlns:a16="http://schemas.microsoft.com/office/drawing/2014/main" id="{C0AFE7EA-0CF4-6A49-BB2B-AE9B561D1FA9}"/>
              </a:ext>
            </a:extLst>
          </p:cNvPr>
          <p:cNvPicPr>
            <a:picLocks noGrp="1" noChangeAspect="1"/>
          </p:cNvPicPr>
          <p:nvPr>
            <p:ph idx="1"/>
          </p:nvPr>
        </p:nvPicPr>
        <p:blipFill>
          <a:blip r:embed="rId2"/>
          <a:stretch>
            <a:fillRect/>
          </a:stretch>
        </p:blipFill>
        <p:spPr>
          <a:xfrm>
            <a:off x="2754312" y="2404269"/>
            <a:ext cx="5994400" cy="3124200"/>
          </a:xfrm>
          <a:prstGeom prst="rect">
            <a:avLst/>
          </a:prstGeom>
        </p:spPr>
      </p:pic>
    </p:spTree>
    <p:extLst>
      <p:ext uri="{BB962C8B-B14F-4D97-AF65-F5344CB8AC3E}">
        <p14:creationId xmlns:p14="http://schemas.microsoft.com/office/powerpoint/2010/main" val="177214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EAE3-00AE-0542-9941-7E4F8FAB3D69}"/>
              </a:ext>
            </a:extLst>
          </p:cNvPr>
          <p:cNvSpPr>
            <a:spLocks noGrp="1"/>
          </p:cNvSpPr>
          <p:nvPr>
            <p:ph type="title"/>
          </p:nvPr>
        </p:nvSpPr>
        <p:spPr/>
        <p:txBody>
          <a:bodyPr/>
          <a:lstStyle/>
          <a:p>
            <a:r>
              <a:rPr lang="en-US" dirty="0"/>
              <a:t>The formal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40625-423A-4C40-BA0B-C065305E1BDD}"/>
                  </a:ext>
                </a:extLst>
              </p:cNvPr>
              <p:cNvSpPr>
                <a:spLocks noGrp="1"/>
              </p:cNvSpPr>
              <p:nvPr>
                <p:ph idx="1"/>
              </p:nvPr>
            </p:nvSpPr>
            <p:spPr/>
            <p:txBody>
              <a:bodyPr/>
              <a:lstStyle/>
              <a:p>
                <a:r>
                  <a:rPr lang="en-US" dirty="0"/>
                  <a:t>Given</a:t>
                </a:r>
              </a:p>
              <a:p>
                <a:pPr lvl="1"/>
                <a:r>
                  <a:rPr lang="en-US" dirty="0"/>
                  <a:t>Collection of texts as bags-of-words:</a:t>
                </a:r>
              </a:p>
              <a:p>
                <a:pPr lvl="2"/>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𝑤𝑑</m:t>
                        </m:r>
                      </m:sub>
                    </m:sSub>
                  </m:oMath>
                </a14:m>
                <a:r>
                  <a:rPr lang="en-US" dirty="0"/>
                  <a:t> is a count of the word </a:t>
                </a:r>
                <a14:m>
                  <m:oMath xmlns:m="http://schemas.openxmlformats.org/officeDocument/2006/math">
                    <m:r>
                      <a:rPr lang="en-US" b="0" i="1" smtClean="0">
                        <a:latin typeface="Cambria Math" panose="02040503050406030204" pitchFamily="18" charset="0"/>
                      </a:rPr>
                      <m:t>𝑤</m:t>
                    </m:r>
                  </m:oMath>
                </a14:m>
                <a:r>
                  <a:rPr lang="en-US" dirty="0"/>
                  <a:t> in the document </a:t>
                </a:r>
                <a14:m>
                  <m:oMath xmlns:m="http://schemas.openxmlformats.org/officeDocument/2006/math">
                    <m:r>
                      <a:rPr lang="en-US" b="0" i="1" smtClean="0">
                        <a:latin typeface="Cambria Math" panose="02040503050406030204" pitchFamily="18" charset="0"/>
                      </a:rPr>
                      <m:t>𝑑</m:t>
                    </m:r>
                  </m:oMath>
                </a14:m>
                <a:endParaRPr lang="en-US" dirty="0"/>
              </a:p>
              <a:p>
                <a:r>
                  <a:rPr lang="en-US" dirty="0"/>
                  <a:t>Find</a:t>
                </a:r>
              </a:p>
              <a:p>
                <a:pPr lvl="1"/>
                <a:r>
                  <a:rPr lang="en-US" dirty="0"/>
                  <a:t>Probabilities of word in topics:</a:t>
                </a:r>
              </a:p>
              <a:p>
                <a:pPr lvl="2"/>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𝑤𝑡</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t>
                </a:r>
                <a:r>
                  <a:rPr lang="en-US" dirty="0">
                    <a:sym typeface="Wingdings" pitchFamily="2" charset="2"/>
                  </a:rPr>
                  <a:t> definition of a topic!</a:t>
                </a:r>
                <a:endParaRPr lang="en-US" dirty="0"/>
              </a:p>
              <a:p>
                <a:pPr lvl="1"/>
                <a:r>
                  <a:rPr lang="en-US" dirty="0"/>
                  <a:t>Probabilities of topics in documents:</a:t>
                </a:r>
              </a:p>
              <a:p>
                <a:pPr lvl="2"/>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𝑡𝑑</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3FA40625-423A-4C40-BA0B-C065305E1BDD}"/>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1748187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0FEF-E33F-3E41-A66E-A854899381A2}"/>
              </a:ext>
            </a:extLst>
          </p:cNvPr>
          <p:cNvSpPr>
            <a:spLocks noGrp="1"/>
          </p:cNvSpPr>
          <p:nvPr>
            <p:ph type="title"/>
          </p:nvPr>
        </p:nvSpPr>
        <p:spPr/>
        <p:txBody>
          <a:bodyPr/>
          <a:lstStyle/>
          <a:p>
            <a:r>
              <a:rPr lang="en-US" dirty="0"/>
              <a:t>Where do we need that?</a:t>
            </a:r>
          </a:p>
        </p:txBody>
      </p:sp>
      <p:sp>
        <p:nvSpPr>
          <p:cNvPr id="3" name="Content Placeholder 2">
            <a:extLst>
              <a:ext uri="{FF2B5EF4-FFF2-40B4-BE49-F238E27FC236}">
                <a16:creationId xmlns:a16="http://schemas.microsoft.com/office/drawing/2014/main" id="{40179D23-9BC4-6C4E-829B-5F4BD5513F64}"/>
              </a:ext>
            </a:extLst>
          </p:cNvPr>
          <p:cNvSpPr>
            <a:spLocks noGrp="1"/>
          </p:cNvSpPr>
          <p:nvPr>
            <p:ph idx="1"/>
          </p:nvPr>
        </p:nvSpPr>
        <p:spPr/>
        <p:txBody>
          <a:bodyPr/>
          <a:lstStyle/>
          <a:p>
            <a:r>
              <a:rPr lang="en-US" dirty="0"/>
              <a:t>Exploration and navigation through large text collections</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18C383AC-5B3B-6049-92A3-2BB692DC6B4E}"/>
              </a:ext>
            </a:extLst>
          </p:cNvPr>
          <p:cNvPicPr>
            <a:picLocks noChangeAspect="1"/>
          </p:cNvPicPr>
          <p:nvPr/>
        </p:nvPicPr>
        <p:blipFill>
          <a:blip r:embed="rId3"/>
          <a:stretch>
            <a:fillRect/>
          </a:stretch>
        </p:blipFill>
        <p:spPr>
          <a:xfrm>
            <a:off x="2763061" y="3022600"/>
            <a:ext cx="5829300" cy="2844800"/>
          </a:xfrm>
          <a:prstGeom prst="rect">
            <a:avLst/>
          </a:prstGeom>
        </p:spPr>
      </p:pic>
    </p:spTree>
    <p:extLst>
      <p:ext uri="{BB962C8B-B14F-4D97-AF65-F5344CB8AC3E}">
        <p14:creationId xmlns:p14="http://schemas.microsoft.com/office/powerpoint/2010/main" val="2105630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E027-B0EE-FD4A-8841-137705C73FD8}"/>
              </a:ext>
            </a:extLst>
          </p:cNvPr>
          <p:cNvSpPr>
            <a:spLocks noGrp="1"/>
          </p:cNvSpPr>
          <p:nvPr>
            <p:ph type="title"/>
          </p:nvPr>
        </p:nvSpPr>
        <p:spPr/>
        <p:txBody>
          <a:bodyPr/>
          <a:lstStyle/>
          <a:p>
            <a:r>
              <a:rPr lang="en-US" dirty="0"/>
              <a:t>Where do we need that</a:t>
            </a:r>
          </a:p>
        </p:txBody>
      </p:sp>
      <p:sp>
        <p:nvSpPr>
          <p:cNvPr id="3" name="Content Placeholder 2">
            <a:extLst>
              <a:ext uri="{FF2B5EF4-FFF2-40B4-BE49-F238E27FC236}">
                <a16:creationId xmlns:a16="http://schemas.microsoft.com/office/drawing/2014/main" id="{0C9089D9-FC1B-994B-A6C6-7DAA049C8E19}"/>
              </a:ext>
            </a:extLst>
          </p:cNvPr>
          <p:cNvSpPr>
            <a:spLocks noGrp="1"/>
          </p:cNvSpPr>
          <p:nvPr>
            <p:ph idx="1"/>
          </p:nvPr>
        </p:nvSpPr>
        <p:spPr/>
        <p:txBody>
          <a:bodyPr/>
          <a:lstStyle/>
          <a:p>
            <a:r>
              <a:rPr lang="en-US" dirty="0"/>
              <a:t>Social network analysis</a:t>
            </a:r>
          </a:p>
          <a:p>
            <a:endParaRPr lang="en-US" dirty="0"/>
          </a:p>
          <a:p>
            <a:endParaRPr lang="en-US" dirty="0"/>
          </a:p>
          <a:p>
            <a:endParaRPr lang="en-US" dirty="0"/>
          </a:p>
          <a:p>
            <a:r>
              <a:rPr lang="en-US" dirty="0"/>
              <a:t>Dialogue manager in chat-bots</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F3F8ED4E-8787-9C48-AF25-F9772AF88A74}"/>
              </a:ext>
            </a:extLst>
          </p:cNvPr>
          <p:cNvPicPr>
            <a:picLocks noChangeAspect="1"/>
          </p:cNvPicPr>
          <p:nvPr/>
        </p:nvPicPr>
        <p:blipFill>
          <a:blip r:embed="rId3"/>
          <a:stretch>
            <a:fillRect/>
          </a:stretch>
        </p:blipFill>
        <p:spPr>
          <a:xfrm>
            <a:off x="4208463" y="2316399"/>
            <a:ext cx="3086100" cy="1485900"/>
          </a:xfrm>
          <a:prstGeom prst="rect">
            <a:avLst/>
          </a:prstGeom>
        </p:spPr>
      </p:pic>
      <p:pic>
        <p:nvPicPr>
          <p:cNvPr id="5" name="Picture 4">
            <a:extLst>
              <a:ext uri="{FF2B5EF4-FFF2-40B4-BE49-F238E27FC236}">
                <a16:creationId xmlns:a16="http://schemas.microsoft.com/office/drawing/2014/main" id="{937B9797-2903-7C48-BDB3-78B621D1906E}"/>
              </a:ext>
            </a:extLst>
          </p:cNvPr>
          <p:cNvPicPr>
            <a:picLocks noChangeAspect="1"/>
          </p:cNvPicPr>
          <p:nvPr/>
        </p:nvPicPr>
        <p:blipFill>
          <a:blip r:embed="rId4"/>
          <a:stretch>
            <a:fillRect/>
          </a:stretch>
        </p:blipFill>
        <p:spPr>
          <a:xfrm>
            <a:off x="4348163" y="4406900"/>
            <a:ext cx="2806700" cy="1384300"/>
          </a:xfrm>
          <a:prstGeom prst="rect">
            <a:avLst/>
          </a:prstGeom>
        </p:spPr>
      </p:pic>
    </p:spTree>
    <p:extLst>
      <p:ext uri="{BB962C8B-B14F-4D97-AF65-F5344CB8AC3E}">
        <p14:creationId xmlns:p14="http://schemas.microsoft.com/office/powerpoint/2010/main" val="1515446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2F637-59F8-0D44-BDE0-F9B2CD6600E3}"/>
              </a:ext>
            </a:extLst>
          </p:cNvPr>
          <p:cNvSpPr>
            <a:spLocks noGrp="1"/>
          </p:cNvSpPr>
          <p:nvPr>
            <p:ph type="title"/>
          </p:nvPr>
        </p:nvSpPr>
        <p:spPr/>
        <p:txBody>
          <a:bodyPr/>
          <a:lstStyle/>
          <a:p>
            <a:r>
              <a:rPr lang="en-US" dirty="0"/>
              <a:t>Why do we need it</a:t>
            </a:r>
          </a:p>
        </p:txBody>
      </p:sp>
      <p:sp>
        <p:nvSpPr>
          <p:cNvPr id="3" name="Content Placeholder 2">
            <a:extLst>
              <a:ext uri="{FF2B5EF4-FFF2-40B4-BE49-F238E27FC236}">
                <a16:creationId xmlns:a16="http://schemas.microsoft.com/office/drawing/2014/main" id="{1BBDF5A4-7C93-ED4D-AAB1-BDAC93426DF9}"/>
              </a:ext>
            </a:extLst>
          </p:cNvPr>
          <p:cNvSpPr>
            <a:spLocks noGrp="1"/>
          </p:cNvSpPr>
          <p:nvPr>
            <p:ph idx="1"/>
          </p:nvPr>
        </p:nvSpPr>
        <p:spPr/>
        <p:txBody>
          <a:bodyPr>
            <a:normAutofit lnSpcReduction="10000"/>
          </a:bodyPr>
          <a:lstStyle/>
          <a:p>
            <a:r>
              <a:rPr lang="en-US" dirty="0"/>
              <a:t>Topic models provide hidden semantic representation of texts.</a:t>
            </a:r>
          </a:p>
          <a:p>
            <a:r>
              <a:rPr lang="en-US" dirty="0"/>
              <a:t>Many more applications:</a:t>
            </a:r>
          </a:p>
          <a:p>
            <a:pPr lvl="1"/>
            <a:r>
              <a:rPr lang="en-US" dirty="0"/>
              <a:t>Categorization and classification of texts </a:t>
            </a:r>
          </a:p>
          <a:p>
            <a:pPr lvl="1"/>
            <a:r>
              <a:rPr lang="en-US" dirty="0"/>
              <a:t>Document segmentation and summarization </a:t>
            </a:r>
          </a:p>
          <a:p>
            <a:pPr lvl="1"/>
            <a:r>
              <a:rPr lang="en-US" dirty="0"/>
              <a:t>News flows aggregation and analysis </a:t>
            </a:r>
          </a:p>
          <a:p>
            <a:pPr lvl="1"/>
            <a:r>
              <a:rPr lang="en-US" dirty="0"/>
              <a:t>Recommender systems </a:t>
            </a:r>
          </a:p>
          <a:p>
            <a:pPr lvl="1"/>
            <a:r>
              <a:rPr lang="en-US" dirty="0"/>
              <a:t>Image captioning </a:t>
            </a:r>
          </a:p>
          <a:p>
            <a:pPr lvl="1"/>
            <a:r>
              <a:rPr lang="en-US" dirty="0"/>
              <a:t>Bioinformatics (genome annotation) </a:t>
            </a:r>
          </a:p>
          <a:p>
            <a:pPr lvl="1"/>
            <a:r>
              <a:rPr lang="en-US" dirty="0"/>
              <a:t>Exploratory search</a:t>
            </a:r>
          </a:p>
          <a:p>
            <a:pPr lvl="1"/>
            <a:r>
              <a:rPr lang="en-US" dirty="0"/>
              <a:t>…</a:t>
            </a:r>
          </a:p>
        </p:txBody>
      </p:sp>
    </p:spTree>
    <p:extLst>
      <p:ext uri="{BB962C8B-B14F-4D97-AF65-F5344CB8AC3E}">
        <p14:creationId xmlns:p14="http://schemas.microsoft.com/office/powerpoint/2010/main" val="3408875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BF639-86CA-7543-ACCA-B15CA9C17052}"/>
              </a:ext>
            </a:extLst>
          </p:cNvPr>
          <p:cNvSpPr>
            <a:spLocks noGrp="1"/>
          </p:cNvSpPr>
          <p:nvPr>
            <p:ph type="title"/>
          </p:nvPr>
        </p:nvSpPr>
        <p:spPr/>
        <p:txBody>
          <a:bodyPr/>
          <a:lstStyle/>
          <a:p>
            <a:r>
              <a:rPr lang="en-US" dirty="0"/>
              <a:t>Generative model of texts</a:t>
            </a:r>
          </a:p>
        </p:txBody>
      </p:sp>
      <p:pic>
        <p:nvPicPr>
          <p:cNvPr id="4" name="Content Placeholder 3">
            <a:extLst>
              <a:ext uri="{FF2B5EF4-FFF2-40B4-BE49-F238E27FC236}">
                <a16:creationId xmlns:a16="http://schemas.microsoft.com/office/drawing/2014/main" id="{ACE770DA-359A-F04D-BF34-578ABE1C96FD}"/>
              </a:ext>
            </a:extLst>
          </p:cNvPr>
          <p:cNvPicPr>
            <a:picLocks noGrp="1" noChangeAspect="1"/>
          </p:cNvPicPr>
          <p:nvPr>
            <p:ph idx="1"/>
          </p:nvPr>
        </p:nvPicPr>
        <p:blipFill>
          <a:blip r:embed="rId3"/>
          <a:stretch>
            <a:fillRect/>
          </a:stretch>
        </p:blipFill>
        <p:spPr>
          <a:xfrm>
            <a:off x="2805112" y="2220119"/>
            <a:ext cx="5892800" cy="3492500"/>
          </a:xfrm>
          <a:prstGeom prst="rect">
            <a:avLst/>
          </a:prstGeom>
        </p:spPr>
      </p:pic>
    </p:spTree>
    <p:extLst>
      <p:ext uri="{BB962C8B-B14F-4D97-AF65-F5344CB8AC3E}">
        <p14:creationId xmlns:p14="http://schemas.microsoft.com/office/powerpoint/2010/main" val="3273466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D3839-B208-3642-BDC7-87EE9157A830}"/>
              </a:ext>
            </a:extLst>
          </p:cNvPr>
          <p:cNvSpPr>
            <a:spLocks noGrp="1"/>
          </p:cNvSpPr>
          <p:nvPr>
            <p:ph type="title"/>
          </p:nvPr>
        </p:nvSpPr>
        <p:spPr/>
        <p:txBody>
          <a:bodyPr/>
          <a:lstStyle/>
          <a:p>
            <a:r>
              <a:rPr lang="en-US" dirty="0"/>
              <a:t>Generative model of texts</a:t>
            </a:r>
          </a:p>
        </p:txBody>
      </p:sp>
      <p:pic>
        <p:nvPicPr>
          <p:cNvPr id="4" name="Content Placeholder 3">
            <a:extLst>
              <a:ext uri="{FF2B5EF4-FFF2-40B4-BE49-F238E27FC236}">
                <a16:creationId xmlns:a16="http://schemas.microsoft.com/office/drawing/2014/main" id="{09C57EAE-B116-6A45-8B69-78C730EE320B}"/>
              </a:ext>
            </a:extLst>
          </p:cNvPr>
          <p:cNvPicPr>
            <a:picLocks noGrp="1" noChangeAspect="1"/>
          </p:cNvPicPr>
          <p:nvPr>
            <p:ph idx="1"/>
          </p:nvPr>
        </p:nvPicPr>
        <p:blipFill>
          <a:blip r:embed="rId3"/>
          <a:stretch>
            <a:fillRect/>
          </a:stretch>
        </p:blipFill>
        <p:spPr>
          <a:xfrm>
            <a:off x="2767012" y="2397919"/>
            <a:ext cx="5969000" cy="3136900"/>
          </a:xfrm>
          <a:prstGeom prst="rect">
            <a:avLst/>
          </a:prstGeom>
        </p:spPr>
      </p:pic>
    </p:spTree>
    <p:extLst>
      <p:ext uri="{BB962C8B-B14F-4D97-AF65-F5344CB8AC3E}">
        <p14:creationId xmlns:p14="http://schemas.microsoft.com/office/powerpoint/2010/main" val="11628798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428</TotalTime>
  <Words>1218</Words>
  <Application>Microsoft Macintosh PowerPoint</Application>
  <PresentationFormat>Widescreen</PresentationFormat>
  <Paragraphs>565</Paragraphs>
  <Slides>34</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Cambria Math</vt:lpstr>
      <vt:lpstr>Wingdings</vt:lpstr>
      <vt:lpstr>Celestial</vt:lpstr>
      <vt:lpstr>Natural language process</vt:lpstr>
      <vt:lpstr>Topic modeling</vt:lpstr>
      <vt:lpstr>From texts to topics</vt:lpstr>
      <vt:lpstr>The formal task</vt:lpstr>
      <vt:lpstr>Where do we need that?</vt:lpstr>
      <vt:lpstr>Where do we need that</vt:lpstr>
      <vt:lpstr>Why do we need it</vt:lpstr>
      <vt:lpstr>Generative model of texts</vt:lpstr>
      <vt:lpstr>Generative model of texts</vt:lpstr>
      <vt:lpstr>Matrix way of thinking</vt:lpstr>
      <vt:lpstr>Topic modeling</vt:lpstr>
      <vt:lpstr>How would you train the model?</vt:lpstr>
      <vt:lpstr>How would you train the model?</vt:lpstr>
      <vt:lpstr>We have just plain texts</vt:lpstr>
      <vt:lpstr>If we knew topic assignments…</vt:lpstr>
      <vt:lpstr>But we have just plain texts</vt:lpstr>
      <vt:lpstr>Put everything together: EM-algorithm</vt:lpstr>
      <vt:lpstr>Topic model</vt:lpstr>
      <vt:lpstr>Martha Ballard’s diary</vt:lpstr>
      <vt:lpstr>Martha Ballard’s diary</vt:lpstr>
      <vt:lpstr>Latent Dirichlet Allocation</vt:lpstr>
      <vt:lpstr>Bayesian methods and graphical models</vt:lpstr>
      <vt:lpstr>Hierarchical topic models</vt:lpstr>
      <vt:lpstr>Dynamic topic models</vt:lpstr>
      <vt:lpstr>Dynamic topic models</vt:lpstr>
      <vt:lpstr>Multilingual topic models</vt:lpstr>
      <vt:lpstr>Additive Regularization for Topic Models</vt:lpstr>
      <vt:lpstr>Regularized EM-algorithm</vt:lpstr>
      <vt:lpstr>Multimodal topic models</vt:lpstr>
      <vt:lpstr>Multi-ARTM</vt:lpstr>
      <vt:lpstr>Inter-modality similarities</vt:lpstr>
      <vt:lpstr>Libraries for topic modeling</vt:lpstr>
      <vt:lpstr>A few words about visualization</vt:lpstr>
      <vt:lpstr>380 ways to visualize: textvis.lnu.se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dc:title>
  <dc:creator>zhijiang chen</dc:creator>
  <cp:lastModifiedBy>zhijiang chen</cp:lastModifiedBy>
  <cp:revision>11</cp:revision>
  <dcterms:created xsi:type="dcterms:W3CDTF">2019-10-14T22:30:35Z</dcterms:created>
  <dcterms:modified xsi:type="dcterms:W3CDTF">2019-10-15T14:25:32Z</dcterms:modified>
</cp:coreProperties>
</file>